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D5ECB-6D41-474C-B315-EBE381D3095D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C2648-7218-4983-A7D5-A8F2E510D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385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D53ACE-71B4-2282-D357-6E83CC9CE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298A02B-300A-7F8D-3719-C18ED91B8C78}"/>
              </a:ext>
            </a:extLst>
          </p:cNvPr>
          <p:cNvSpPr txBox="1"/>
          <p:nvPr userDrawn="1"/>
        </p:nvSpPr>
        <p:spPr>
          <a:xfrm>
            <a:off x="2000777" y="511084"/>
            <a:ext cx="819044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/>
              <a:t>事　業　計　画　書</a:t>
            </a:r>
            <a:r>
              <a:rPr kumimoji="1" lang="ja-JP" altLang="en-US" sz="2000" b="1" dirty="0"/>
              <a:t>　　　　　　　　　　　　　　　　　　　　　　　　　　　　　</a:t>
            </a:r>
            <a:endParaRPr kumimoji="1" lang="en-US" altLang="ja-JP" sz="2000" b="1" dirty="0"/>
          </a:p>
          <a:p>
            <a:pPr algn="ctr"/>
            <a:r>
              <a:rPr lang="ja-JP" altLang="en-US" dirty="0"/>
              <a:t>（成長産業分野への事業転換に向けた製品開発支援事業）</a:t>
            </a:r>
            <a:endParaRPr lang="en-US" altLang="ja-JP" dirty="0"/>
          </a:p>
          <a:p>
            <a:pPr algn="ctr"/>
            <a:r>
              <a:rPr lang="ja-JP" altLang="en-US" dirty="0"/>
              <a:t>　　　　</a:t>
            </a:r>
            <a:endParaRPr lang="en-US" altLang="ja-JP" dirty="0"/>
          </a:p>
          <a:p>
            <a:r>
              <a:rPr kumimoji="1" lang="ja-JP" altLang="en-US" sz="2000" b="1" dirty="0"/>
              <a:t>　　　</a:t>
            </a:r>
            <a:endParaRPr kumimoji="1" lang="en-US" altLang="ja-JP" sz="2000" b="1" dirty="0"/>
          </a:p>
          <a:p>
            <a:r>
              <a:rPr kumimoji="1" lang="ja-JP" altLang="en-US" b="1" u="sng" dirty="0"/>
              <a:t>                                       　　　 　　　　　　　</a:t>
            </a:r>
            <a:r>
              <a:rPr kumimoji="1" lang="ja-JP" altLang="en-US" b="1" dirty="0"/>
              <a:t>　　　　  　　</a:t>
            </a:r>
            <a:r>
              <a:rPr lang="ja-JP" altLang="en-US" b="1" dirty="0"/>
              <a:t>　　　　</a:t>
            </a:r>
            <a:endParaRPr lang="en-US" altLang="ja-JP" b="1" dirty="0"/>
          </a:p>
          <a:p>
            <a:r>
              <a:rPr kumimoji="1" lang="ja-JP" altLang="en-US" sz="1400" b="1" dirty="0"/>
              <a:t>　　　</a:t>
            </a:r>
            <a:r>
              <a:rPr lang="ja-JP" altLang="en-US" sz="1400" b="1" dirty="0"/>
              <a:t>　　　</a:t>
            </a:r>
            <a:endParaRPr kumimoji="1" lang="en-US" altLang="ja-JP" b="1" dirty="0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AF3F961-A684-66A2-268C-682DEB1B7088}"/>
              </a:ext>
            </a:extLst>
          </p:cNvPr>
          <p:cNvGrpSpPr/>
          <p:nvPr userDrawn="1"/>
        </p:nvGrpSpPr>
        <p:grpSpPr>
          <a:xfrm>
            <a:off x="919550" y="2388521"/>
            <a:ext cx="10352898" cy="2879960"/>
            <a:chOff x="1589672" y="2305508"/>
            <a:chExt cx="10115284" cy="287996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2C4A80D-163C-1B8F-136E-D970AE976D68}"/>
                </a:ext>
              </a:extLst>
            </p:cNvPr>
            <p:cNvSpPr txBox="1"/>
            <p:nvPr userDrawn="1"/>
          </p:nvSpPr>
          <p:spPr>
            <a:xfrm>
              <a:off x="1589672" y="2563083"/>
              <a:ext cx="10115284" cy="26223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indent="0">
                <a:lnSpc>
                  <a:spcPts val="2200"/>
                </a:lnSpc>
                <a:buFont typeface="Wingdings" panose="05000000000000000000" pitchFamily="2" charset="2"/>
                <a:buNone/>
              </a:pPr>
              <a:r>
                <a:rPr lang="ja-JP" altLang="en-US" sz="1700" dirty="0"/>
                <a:t>　　　　　　　　　　　　　　　　　　　　　　　　　　　　　　   　　　</a:t>
              </a:r>
              <a:endParaRPr lang="en-US" altLang="ja-JP" sz="1700" dirty="0"/>
            </a:p>
            <a:p>
              <a:pPr>
                <a:lnSpc>
                  <a:spcPts val="2200"/>
                </a:lnSpc>
                <a:tabLst>
                  <a:tab pos="9686925" algn="l"/>
                </a:tabLst>
              </a:pPr>
              <a:r>
                <a:rPr lang="ja-JP" altLang="en-US" sz="1700" dirty="0"/>
                <a:t>　  </a:t>
              </a:r>
              <a:r>
                <a:rPr lang="en-US" altLang="ja-JP" sz="1700" dirty="0"/>
                <a:t>1. </a:t>
              </a:r>
              <a:r>
                <a:rPr lang="ja-JP" altLang="en-US" sz="1700" dirty="0"/>
                <a:t>事業転換の概要</a:t>
              </a:r>
              <a:r>
                <a:rPr lang="en-US" altLang="ja-JP" sz="1700" dirty="0"/>
                <a:t>---------------------------------------------------------------------------------	2</a:t>
              </a:r>
              <a:r>
                <a:rPr lang="ja-JP" altLang="en-US" sz="1700" dirty="0"/>
                <a:t> </a:t>
              </a:r>
              <a:endParaRPr lang="en-US" altLang="ja-JP" sz="1700" dirty="0"/>
            </a:p>
            <a:p>
              <a:pPr>
                <a:lnSpc>
                  <a:spcPts val="2200"/>
                </a:lnSpc>
                <a:tabLst>
                  <a:tab pos="9686925" algn="l"/>
                </a:tabLst>
              </a:pPr>
              <a:r>
                <a:rPr lang="ja-JP" altLang="en-US" sz="1700" dirty="0"/>
                <a:t>　  </a:t>
              </a:r>
              <a:r>
                <a:rPr lang="en-US" altLang="ja-JP" sz="1700" dirty="0"/>
                <a:t>2. </a:t>
              </a:r>
              <a:r>
                <a:rPr lang="ja-JP" altLang="en-US" sz="1700" dirty="0"/>
                <a:t>開発又は改良要素の説明</a:t>
              </a:r>
              <a:r>
                <a:rPr lang="en-US" altLang="ja-JP" sz="1700" dirty="0"/>
                <a:t>-----------------------------------------------------------------------	3</a:t>
              </a:r>
            </a:p>
            <a:p>
              <a:pPr>
                <a:lnSpc>
                  <a:spcPts val="2200"/>
                </a:lnSpc>
                <a:tabLst>
                  <a:tab pos="9686925" algn="l"/>
                </a:tabLst>
              </a:pPr>
              <a:r>
                <a:rPr kumimoji="1" lang="ja-JP" altLang="en-US" sz="1700" dirty="0"/>
                <a:t>　  </a:t>
              </a:r>
              <a:r>
                <a:rPr lang="en-US" altLang="ja-JP" sz="1700" dirty="0"/>
                <a:t>3. </a:t>
              </a:r>
              <a:r>
                <a:rPr kumimoji="1" lang="ja-JP" altLang="en-US" sz="1700" dirty="0"/>
                <a:t>開発スキーム</a:t>
              </a:r>
              <a:r>
                <a:rPr kumimoji="1" lang="en-US" altLang="ja-JP" sz="1700" dirty="0"/>
                <a:t>-----------------------------------------------------------------------------------	4 </a:t>
              </a:r>
            </a:p>
            <a:p>
              <a:pPr>
                <a:lnSpc>
                  <a:spcPts val="2200"/>
                </a:lnSpc>
                <a:tabLst>
                  <a:tab pos="9686925" algn="l"/>
                  <a:tab pos="9952038" algn="l"/>
                </a:tabLst>
              </a:pPr>
              <a:r>
                <a:rPr lang="ja-JP" altLang="en-US" sz="1700" dirty="0"/>
                <a:t>　  </a:t>
              </a:r>
              <a:r>
                <a:rPr lang="en-US" altLang="ja-JP" sz="1700" dirty="0"/>
                <a:t>4. </a:t>
              </a:r>
              <a:r>
                <a:rPr lang="ja-JP" altLang="en-US" sz="1700" dirty="0"/>
                <a:t>開発・改良体制</a:t>
              </a:r>
              <a:r>
                <a:rPr lang="en-US" altLang="ja-JP" sz="1700" dirty="0"/>
                <a:t>---------------------------------------------------------------------------------	5</a:t>
              </a:r>
            </a:p>
            <a:p>
              <a:pPr>
                <a:lnSpc>
                  <a:spcPts val="2200"/>
                </a:lnSpc>
                <a:tabLst>
                  <a:tab pos="9686925" algn="l"/>
                </a:tabLst>
              </a:pPr>
              <a:r>
                <a:rPr lang="ja-JP" altLang="en-US" sz="1700" dirty="0"/>
                <a:t>　  </a:t>
              </a:r>
              <a:r>
                <a:rPr lang="en-US" altLang="ja-JP" sz="1700" dirty="0"/>
                <a:t>5. </a:t>
              </a:r>
              <a:r>
                <a:rPr lang="ja-JP" altLang="en-US" sz="1700" dirty="0"/>
                <a:t>市場・顧客ニーズの動向、及び自企業の成長戦略</a:t>
              </a:r>
              <a:r>
                <a:rPr lang="en-US" altLang="ja-JP" sz="1700" dirty="0"/>
                <a:t>----------------------------------------------	6 </a:t>
              </a:r>
            </a:p>
            <a:p>
              <a:pPr>
                <a:lnSpc>
                  <a:spcPts val="2200"/>
                </a:lnSpc>
                <a:tabLst>
                  <a:tab pos="9686925" algn="l"/>
                </a:tabLst>
              </a:pPr>
              <a:r>
                <a:rPr kumimoji="1" lang="ja-JP" altLang="en-US" sz="1700" dirty="0"/>
                <a:t>　</a:t>
              </a:r>
              <a:r>
                <a:rPr lang="ja-JP" altLang="en-US" sz="1700" dirty="0"/>
                <a:t>  </a:t>
              </a:r>
              <a:r>
                <a:rPr lang="en-US" altLang="ja-JP" sz="1700" dirty="0"/>
                <a:t>6. </a:t>
              </a:r>
              <a:r>
                <a:rPr kumimoji="1" lang="ja-JP" altLang="en-US" sz="1700" b="0" i="0" u="none" strike="noStrike" kern="1200" cap="none" spc="0" normalizeH="0" baseline="0" noProof="0" dirty="0">
                  <a:ln w="0"/>
                  <a:solidFill>
                    <a:schemeClr val="tx1"/>
                  </a:solidFill>
                  <a:effectLst/>
                  <a:uLnTx/>
                  <a:uFillTx/>
                  <a:latin typeface="游ゴシック Light" panose="020F0302020204030204"/>
                  <a:ea typeface="游ゴシック Light" panose="020B0300000000000000" pitchFamily="50" charset="-128"/>
                  <a:cs typeface="+mj-cs"/>
                </a:rPr>
                <a:t>完成品の収益計画</a:t>
              </a:r>
              <a:r>
                <a:rPr lang="en-US" altLang="ja-JP" sz="1700" dirty="0"/>
                <a:t>------------------------------------------------------------------------------	7</a:t>
              </a:r>
            </a:p>
            <a:p>
              <a:pPr>
                <a:lnSpc>
                  <a:spcPts val="2200"/>
                </a:lnSpc>
                <a:tabLst>
                  <a:tab pos="9686925" algn="l"/>
                </a:tabLst>
              </a:pPr>
              <a:r>
                <a:rPr kumimoji="1" lang="en-US" altLang="ja-JP" sz="1700" dirty="0"/>
                <a:t>  </a:t>
              </a:r>
              <a:r>
                <a:rPr kumimoji="1" lang="ja-JP" altLang="en-US" sz="1700" dirty="0"/>
                <a:t>　</a:t>
              </a:r>
              <a:r>
                <a:rPr kumimoji="1" lang="en-US" altLang="ja-JP" sz="1700" dirty="0"/>
                <a:t>7. </a:t>
              </a:r>
              <a:r>
                <a:rPr kumimoji="1" lang="ja-JP" altLang="en-US" sz="1700" dirty="0"/>
                <a:t>試作品開発・改良のフローとスケジュール</a:t>
              </a:r>
              <a:r>
                <a:rPr kumimoji="1" lang="en-US" altLang="ja-JP" sz="1700" dirty="0"/>
                <a:t>-----------------------------------------------------	8</a:t>
              </a:r>
            </a:p>
            <a:p>
              <a:pPr>
                <a:lnSpc>
                  <a:spcPts val="2200"/>
                </a:lnSpc>
                <a:tabLst>
                  <a:tab pos="9686925" algn="l"/>
                </a:tabLst>
              </a:pPr>
              <a:r>
                <a:rPr lang="ja-JP" altLang="en-US" sz="1700" dirty="0"/>
                <a:t>　  </a:t>
              </a:r>
              <a:r>
                <a:rPr lang="en-US" altLang="ja-JP" sz="1700" dirty="0"/>
                <a:t>8. </a:t>
              </a:r>
              <a:r>
                <a:rPr lang="ja-JP" altLang="en-US" sz="1700" dirty="0"/>
                <a:t>資金計画</a:t>
              </a:r>
              <a:r>
                <a:rPr lang="en-US" altLang="ja-JP" sz="1700" dirty="0"/>
                <a:t>----------------------------------------------------------------------------------------	9</a:t>
              </a:r>
              <a:endParaRPr kumimoji="1" lang="en-US" altLang="ja-JP" sz="1700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134863E-6BC6-53C1-13C9-F287A3C778D7}"/>
                </a:ext>
              </a:extLst>
            </p:cNvPr>
            <p:cNvSpPr txBox="1"/>
            <p:nvPr userDrawn="1"/>
          </p:nvSpPr>
          <p:spPr>
            <a:xfrm>
              <a:off x="1827431" y="2305508"/>
              <a:ext cx="9639767" cy="369332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800" b="1" dirty="0"/>
                <a:t>目　次</a:t>
              </a: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CBC76BF-02A2-5052-C0EF-9077079069DF}"/>
              </a:ext>
            </a:extLst>
          </p:cNvPr>
          <p:cNvSpPr/>
          <p:nvPr userDrawn="1"/>
        </p:nvSpPr>
        <p:spPr>
          <a:xfrm>
            <a:off x="1299815" y="5268481"/>
            <a:ext cx="9729289" cy="92749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　欄をご入力ください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スライドは必要に応じて既定ページ（８ページ）を含めて</a:t>
            </a: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１５ページ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まで追加可能です。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本</a:t>
            </a:r>
            <a:r>
              <a:rPr lang="ja-JP" altLang="en-US" sz="1400" dirty="0">
                <a:solidFill>
                  <a:schemeClr val="bg1"/>
                </a:solidFill>
              </a:rPr>
              <a:t>資料のボリュームは審査の加点対象ではありません。要点を絞った分かりやすい構成を心がけてください。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47F7F03-AEDD-C623-17CC-0F46BD41A39E}"/>
              </a:ext>
            </a:extLst>
          </p:cNvPr>
          <p:cNvSpPr/>
          <p:nvPr userDrawn="1"/>
        </p:nvSpPr>
        <p:spPr>
          <a:xfrm>
            <a:off x="1589307" y="5369494"/>
            <a:ext cx="648000" cy="24669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610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6E0A04-AD34-F206-0DFF-C7037424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99DD97-43EE-1CE3-F0F0-A74FCABE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6733361-83A9-E02B-36EB-C6866E53D196}"/>
              </a:ext>
            </a:extLst>
          </p:cNvPr>
          <p:cNvGrpSpPr/>
          <p:nvPr userDrawn="1"/>
        </p:nvGrpSpPr>
        <p:grpSpPr>
          <a:xfrm>
            <a:off x="406635" y="13109"/>
            <a:ext cx="11345602" cy="558511"/>
            <a:chOff x="406635" y="13109"/>
            <a:chExt cx="11345602" cy="558511"/>
          </a:xfrm>
        </p:grpSpPr>
        <p:sp>
          <p:nvSpPr>
            <p:cNvPr id="6" name="タイトル 1">
              <a:extLst>
                <a:ext uri="{FF2B5EF4-FFF2-40B4-BE49-F238E27FC236}">
                  <a16:creationId xmlns:a16="http://schemas.microsoft.com/office/drawing/2014/main" id="{C3F30518-5731-B4EA-FC68-456C2298C5C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06635" y="13109"/>
              <a:ext cx="10515600" cy="55851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0"/>
                  <a:solidFill>
                    <a:srgbClr val="5B9BD5"/>
                  </a:solidFill>
                  <a:effectLst/>
                  <a:uLnTx/>
                  <a:uFillTx/>
                  <a:latin typeface="游ゴシック Light" panose="020F0302020204030204"/>
                  <a:ea typeface="游ゴシック Light" panose="020B0300000000000000" pitchFamily="50" charset="-128"/>
                  <a:cs typeface="+mj-cs"/>
                </a:rPr>
                <a:t>８．資金計画</a:t>
              </a:r>
            </a:p>
          </p:txBody>
        </p:sp>
        <p:sp>
          <p:nvSpPr>
            <p:cNvPr id="7" name="角丸四角形 4">
              <a:extLst>
                <a:ext uri="{FF2B5EF4-FFF2-40B4-BE49-F238E27FC236}">
                  <a16:creationId xmlns:a16="http://schemas.microsoft.com/office/drawing/2014/main" id="{25548B80-7E9D-B0C8-DFC7-40DEA52C5C81}"/>
                </a:ext>
              </a:extLst>
            </p:cNvPr>
            <p:cNvSpPr/>
            <p:nvPr userDrawn="1"/>
          </p:nvSpPr>
          <p:spPr>
            <a:xfrm flipV="1">
              <a:off x="441037" y="479831"/>
              <a:ext cx="11311200" cy="45719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F99F60F-FA96-CCCE-213D-CA603C1D2FB8}"/>
              </a:ext>
            </a:extLst>
          </p:cNvPr>
          <p:cNvSpPr txBox="1"/>
          <p:nvPr userDrawn="1"/>
        </p:nvSpPr>
        <p:spPr>
          <a:xfrm>
            <a:off x="406635" y="606502"/>
            <a:ext cx="8619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本事業計画に係る試作品の開発・改良に係る経費計と調達予定を記載してください。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592A5F2-6ED6-09BE-7E00-96D4B56ABAE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09613296"/>
              </p:ext>
            </p:extLst>
          </p:nvPr>
        </p:nvGraphicFramePr>
        <p:xfrm>
          <a:off x="783100" y="1490870"/>
          <a:ext cx="10625800" cy="25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12900">
                  <a:extLst>
                    <a:ext uri="{9D8B030D-6E8A-4147-A177-3AD203B41FA5}">
                      <a16:colId xmlns:a16="http://schemas.microsoft.com/office/drawing/2014/main" val="4119231398"/>
                    </a:ext>
                  </a:extLst>
                </a:gridCol>
                <a:gridCol w="1507435">
                  <a:extLst>
                    <a:ext uri="{9D8B030D-6E8A-4147-A177-3AD203B41FA5}">
                      <a16:colId xmlns:a16="http://schemas.microsoft.com/office/drawing/2014/main" val="1625743279"/>
                    </a:ext>
                  </a:extLst>
                </a:gridCol>
                <a:gridCol w="3805465">
                  <a:extLst>
                    <a:ext uri="{9D8B030D-6E8A-4147-A177-3AD203B41FA5}">
                      <a16:colId xmlns:a16="http://schemas.microsoft.com/office/drawing/2014/main" val="305448556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経費計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調達予定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522488"/>
                  </a:ext>
                </a:extLst>
              </a:tr>
              <a:tr h="648000">
                <a:tc rowSpan="3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自己資金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989358"/>
                  </a:ext>
                </a:extLst>
              </a:tr>
              <a:tr h="648000">
                <a:tc v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anchor="ctr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金融機関</a:t>
                      </a:r>
                      <a:endParaRPr kumimoji="1" lang="en-US" altLang="ja-JP" sz="1800" dirty="0"/>
                    </a:p>
                    <a:p>
                      <a:r>
                        <a:rPr kumimoji="1" lang="ja-JP" altLang="en-US" sz="1800" dirty="0"/>
                        <a:t>からの調達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397902"/>
                  </a:ext>
                </a:extLst>
              </a:tr>
              <a:tr h="648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850570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E2BCEA0-3571-8D20-EA6D-34924F9D6E9C}"/>
              </a:ext>
            </a:extLst>
          </p:cNvPr>
          <p:cNvSpPr txBox="1"/>
          <p:nvPr userDrawn="1"/>
        </p:nvSpPr>
        <p:spPr>
          <a:xfrm>
            <a:off x="9531626" y="1033670"/>
            <a:ext cx="187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（単位：千円）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F1E07F1-EC0D-D737-502E-225F2393A503}"/>
              </a:ext>
            </a:extLst>
          </p:cNvPr>
          <p:cNvSpPr/>
          <p:nvPr userDrawn="1"/>
        </p:nvSpPr>
        <p:spPr>
          <a:xfrm>
            <a:off x="783099" y="4543735"/>
            <a:ext cx="7765677" cy="951292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400" b="1" u="sng" kern="0" dirty="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経費計＝自己資金＋金融機関からの調達＋その他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となるようにご入力ください。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lang="ja-JP" altLang="en-US" sz="1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経費計は</a:t>
            </a:r>
            <a:r>
              <a:rPr lang="ja-JP" altLang="en-US" sz="1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申込書表紙の「本事業に係る必要経費計」</a:t>
            </a:r>
            <a:r>
              <a:rPr lang="ja-JP" altLang="en-US" sz="1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と一致させてください。</a:t>
            </a:r>
            <a:endParaRPr kumimoji="0" lang="ja-JP" alt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668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5D724F-5A4A-0789-8A15-8667983E6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63B66-6569-80D9-F979-2064BC8E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6" name="角丸四角形 3">
            <a:extLst>
              <a:ext uri="{FF2B5EF4-FFF2-40B4-BE49-F238E27FC236}">
                <a16:creationId xmlns:a16="http://schemas.microsoft.com/office/drawing/2014/main" id="{5F6A1CE5-866F-779F-F6D9-B47C323F6231}"/>
              </a:ext>
            </a:extLst>
          </p:cNvPr>
          <p:cNvSpPr/>
          <p:nvPr userDrawn="1"/>
        </p:nvSpPr>
        <p:spPr>
          <a:xfrm>
            <a:off x="425558" y="985005"/>
            <a:ext cx="11311200" cy="45719"/>
          </a:xfrm>
          <a:prstGeom prst="round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9655BD3D-326A-ADB0-0B73-4BFD811043FF}"/>
              </a:ext>
            </a:extLst>
          </p:cNvPr>
          <p:cNvSpPr txBox="1">
            <a:spLocks/>
          </p:cNvSpPr>
          <p:nvPr userDrawn="1"/>
        </p:nvSpPr>
        <p:spPr>
          <a:xfrm>
            <a:off x="283476" y="645359"/>
            <a:ext cx="10515600" cy="375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１．新規事業の概要</a:t>
            </a:r>
          </a:p>
        </p:txBody>
      </p:sp>
    </p:spTree>
    <p:extLst>
      <p:ext uri="{BB962C8B-B14F-4D97-AF65-F5344CB8AC3E}">
        <p14:creationId xmlns:p14="http://schemas.microsoft.com/office/powerpoint/2010/main" val="348126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5D724F-5A4A-0789-8A15-8667983E6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63B66-6569-80D9-F979-2064BC8E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6" name="角丸四角形 3">
            <a:extLst>
              <a:ext uri="{FF2B5EF4-FFF2-40B4-BE49-F238E27FC236}">
                <a16:creationId xmlns:a16="http://schemas.microsoft.com/office/drawing/2014/main" id="{5F6A1CE5-866F-779F-F6D9-B47C323F6231}"/>
              </a:ext>
            </a:extLst>
          </p:cNvPr>
          <p:cNvSpPr/>
          <p:nvPr userDrawn="1"/>
        </p:nvSpPr>
        <p:spPr>
          <a:xfrm>
            <a:off x="440400" y="519286"/>
            <a:ext cx="11311200" cy="45719"/>
          </a:xfrm>
          <a:prstGeom prst="round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9655BD3D-326A-ADB0-0B73-4BFD811043FF}"/>
              </a:ext>
            </a:extLst>
          </p:cNvPr>
          <p:cNvSpPr txBox="1">
            <a:spLocks/>
          </p:cNvSpPr>
          <p:nvPr userDrawn="1"/>
        </p:nvSpPr>
        <p:spPr>
          <a:xfrm>
            <a:off x="425558" y="136525"/>
            <a:ext cx="10515600" cy="375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１．事業転換の概要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68C50A8-5332-952A-6FA4-EC967592E0B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003081309"/>
              </p:ext>
            </p:extLst>
          </p:nvPr>
        </p:nvGraphicFramePr>
        <p:xfrm>
          <a:off x="314730" y="654570"/>
          <a:ext cx="11562539" cy="5595317"/>
        </p:xfrm>
        <a:graphic>
          <a:graphicData uri="http://schemas.openxmlformats.org/drawingml/2006/table">
            <a:tbl>
              <a:tblPr firstRow="1" bandRow="1"/>
              <a:tblGrid>
                <a:gridCol w="3219042">
                  <a:extLst>
                    <a:ext uri="{9D8B030D-6E8A-4147-A177-3AD203B41FA5}">
                      <a16:colId xmlns:a16="http://schemas.microsoft.com/office/drawing/2014/main" val="1765418936"/>
                    </a:ext>
                  </a:extLst>
                </a:gridCol>
                <a:gridCol w="1254080">
                  <a:extLst>
                    <a:ext uri="{9D8B030D-6E8A-4147-A177-3AD203B41FA5}">
                      <a16:colId xmlns:a16="http://schemas.microsoft.com/office/drawing/2014/main" val="3634510336"/>
                    </a:ext>
                  </a:extLst>
                </a:gridCol>
                <a:gridCol w="7089417">
                  <a:extLst>
                    <a:ext uri="{9D8B030D-6E8A-4147-A177-3AD203B41FA5}">
                      <a16:colId xmlns:a16="http://schemas.microsoft.com/office/drawing/2014/main" val="1177850734"/>
                    </a:ext>
                  </a:extLst>
                </a:gridCol>
              </a:tblGrid>
              <a:tr h="363548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（１）事業転換の目的・動機　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自社の現状分析</a:t>
                      </a:r>
                      <a:r>
                        <a:rPr kumimoji="1" lang="ja-JP" altLang="en-US" sz="1400" b="0" i="0" u="none" kern="1200" dirty="0">
                          <a:solidFill>
                            <a:schemeClr val="tx1"/>
                          </a:solidFill>
                          <a:effectLst/>
                          <a:latin typeface="游ゴシック" panose="020F0502020204030204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ja-JP" altLang="en-US" sz="1400" b="1" i="0" u="none" kern="1200" dirty="0">
                          <a:solidFill>
                            <a:schemeClr val="tx1"/>
                          </a:solidFill>
                          <a:effectLst/>
                          <a:latin typeface="游ゴシック" panose="020F0502020204030204"/>
                          <a:ea typeface="+mn-ea"/>
                          <a:cs typeface="+mn-cs"/>
                        </a:rPr>
                        <a:t>強み・弱み・課題等含む</a:t>
                      </a:r>
                      <a:r>
                        <a:rPr kumimoji="1" lang="ja-JP" altLang="en-US" sz="1400" b="0" i="0" u="none" kern="1200" dirty="0">
                          <a:solidFill>
                            <a:schemeClr val="tx1"/>
                          </a:solidFill>
                          <a:effectLst/>
                          <a:latin typeface="游ゴシック" panose="020F0502020204030204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を踏まえて記載ください。（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字以内）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65462"/>
                  </a:ext>
                </a:extLst>
              </a:tr>
              <a:tr h="1444281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427236"/>
                  </a:ext>
                </a:extLst>
              </a:tr>
              <a:tr h="9879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（２）</a:t>
                      </a: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</a:rPr>
                        <a:t>開発・改良事業の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</a:rPr>
                        <a:t>　　  テーマ　</a:t>
                      </a:r>
                      <a:r>
                        <a:rPr kumimoji="1" lang="en-US" altLang="ja-JP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(20</a:t>
                      </a: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文字以内</a:t>
                      </a:r>
                      <a:r>
                        <a:rPr kumimoji="1" lang="en-US" altLang="ja-JP" sz="18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  </a:t>
                      </a:r>
                      <a:r>
                        <a:rPr kumimoji="1" lang="en-US" altLang="ja-JP" sz="11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1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「アドバイザリー会議申込書」表紙    </a:t>
                      </a:r>
                      <a:endParaRPr kumimoji="1" lang="en-US" altLang="ja-JP" sz="1100" b="1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      </a:t>
                      </a:r>
                      <a:r>
                        <a:rPr kumimoji="1" lang="ja-JP" altLang="en-US" sz="11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と同一のテーマを記載してください。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ja-JP" altLang="en-US" sz="1800" dirty="0"/>
                        <a:t>の開発</a:t>
                      </a:r>
                    </a:p>
                  </a:txBody>
                  <a:tcPr marR="28800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534533"/>
                  </a:ext>
                </a:extLst>
              </a:tr>
              <a:tr h="599751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（３）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開発・改良する製品・技術・ソフトウェアの概要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字以内）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①②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の該当項目を　　　　　で囲った後、記載してください）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137460"/>
                  </a:ext>
                </a:extLst>
              </a:tr>
              <a:tr h="4763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①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種別：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  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開発　／　改良　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】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　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②取り組み：　事業転換　／　業種転換　／　新市場進出　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</a:rPr>
                        <a:t>】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689559"/>
                  </a:ext>
                </a:extLst>
              </a:tr>
              <a:tr h="1619497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615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47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9E62DD-D5D9-9D0A-D478-A16C39E6D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F4A8C7-37D7-D2D6-C2A1-97A5F6B37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E3F39411-75D7-D1CB-FB7E-91EE0E2B8E66}"/>
              </a:ext>
            </a:extLst>
          </p:cNvPr>
          <p:cNvSpPr txBox="1">
            <a:spLocks/>
          </p:cNvSpPr>
          <p:nvPr userDrawn="1"/>
        </p:nvSpPr>
        <p:spPr>
          <a:xfrm>
            <a:off x="406635" y="13109"/>
            <a:ext cx="10515600" cy="558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 w="0"/>
                <a:solidFill>
                  <a:srgbClr val="5B9BD5"/>
                </a:solidFill>
                <a:effectLst/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２．開発又は改良要素の説明</a:t>
            </a:r>
          </a:p>
        </p:txBody>
      </p:sp>
      <p:sp>
        <p:nvSpPr>
          <p:cNvPr id="14" name="角丸四角形 4">
            <a:extLst>
              <a:ext uri="{FF2B5EF4-FFF2-40B4-BE49-F238E27FC236}">
                <a16:creationId xmlns:a16="http://schemas.microsoft.com/office/drawing/2014/main" id="{242D14A9-334F-1175-368F-7A5DB13856FC}"/>
              </a:ext>
            </a:extLst>
          </p:cNvPr>
          <p:cNvSpPr/>
          <p:nvPr userDrawn="1"/>
        </p:nvSpPr>
        <p:spPr>
          <a:xfrm flipV="1">
            <a:off x="441037" y="479831"/>
            <a:ext cx="11311200" cy="45719"/>
          </a:xfrm>
          <a:prstGeom prst="round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4DCA2CCB-D1EB-8EAF-9A0C-723B1A8F3571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37992543"/>
              </p:ext>
            </p:extLst>
          </p:nvPr>
        </p:nvGraphicFramePr>
        <p:xfrm>
          <a:off x="440400" y="942305"/>
          <a:ext cx="11311199" cy="2462034"/>
        </p:xfrm>
        <a:graphic>
          <a:graphicData uri="http://schemas.openxmlformats.org/drawingml/2006/table">
            <a:tbl>
              <a:tblPr firstRow="1" bandRow="1"/>
              <a:tblGrid>
                <a:gridCol w="3009861">
                  <a:extLst>
                    <a:ext uri="{9D8B030D-6E8A-4147-A177-3AD203B41FA5}">
                      <a16:colId xmlns:a16="http://schemas.microsoft.com/office/drawing/2014/main" val="2035836422"/>
                    </a:ext>
                  </a:extLst>
                </a:gridCol>
                <a:gridCol w="8301338">
                  <a:extLst>
                    <a:ext uri="{9D8B030D-6E8A-4147-A177-3AD203B41FA5}">
                      <a16:colId xmlns:a16="http://schemas.microsoft.com/office/drawing/2014/main" val="418216027"/>
                    </a:ext>
                  </a:extLst>
                </a:gridCol>
              </a:tblGrid>
              <a:tr h="121468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新規性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（従来にない新しい点、新たな付加価値など）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938207"/>
                  </a:ext>
                </a:extLst>
              </a:tr>
              <a:tr h="124735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</a:rPr>
                        <a:t>優秀性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（技術的・実用的に優れている点、他社と比較した場合の優位性、課題解決に資する点など）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083315"/>
                  </a:ext>
                </a:extLst>
              </a:tr>
            </a:tbl>
          </a:graphicData>
        </a:graphic>
      </p:graphicFrame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484757E-682E-DF25-6DE2-40C8D43876DB}"/>
              </a:ext>
            </a:extLst>
          </p:cNvPr>
          <p:cNvSpPr/>
          <p:nvPr userDrawn="1"/>
        </p:nvSpPr>
        <p:spPr>
          <a:xfrm>
            <a:off x="441037" y="633794"/>
            <a:ext cx="6504166" cy="291181"/>
          </a:xfrm>
          <a:prstGeom prst="rect">
            <a:avLst/>
          </a:prstGeom>
          <a:noFill/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１．開発・改良する製品等の新規性・優秀性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8673A86-0F45-3BB0-9E8F-0F86DE490E47}"/>
              </a:ext>
            </a:extLst>
          </p:cNvPr>
          <p:cNvSpPr/>
          <p:nvPr userDrawn="1"/>
        </p:nvSpPr>
        <p:spPr>
          <a:xfrm>
            <a:off x="440399" y="3439635"/>
            <a:ext cx="10264833" cy="413661"/>
          </a:xfrm>
          <a:prstGeom prst="rect">
            <a:avLst/>
          </a:prstGeom>
          <a:noFill/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２．目指す機能・性能の目標レベル、及びそれらを実現するための技術的課題</a:t>
            </a: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9BB1BC4B-CB54-096B-A06A-E694D285D20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96133669"/>
              </p:ext>
            </p:extLst>
          </p:nvPr>
        </p:nvGraphicFramePr>
        <p:xfrm>
          <a:off x="440399" y="3814144"/>
          <a:ext cx="11311200" cy="2553812"/>
        </p:xfrm>
        <a:graphic>
          <a:graphicData uri="http://schemas.openxmlformats.org/drawingml/2006/table">
            <a:tbl>
              <a:tblPr firstRow="1" bandRow="1"/>
              <a:tblGrid>
                <a:gridCol w="3020056">
                  <a:extLst>
                    <a:ext uri="{9D8B030D-6E8A-4147-A177-3AD203B41FA5}">
                      <a16:colId xmlns:a16="http://schemas.microsoft.com/office/drawing/2014/main" val="2928728747"/>
                    </a:ext>
                  </a:extLst>
                </a:gridCol>
                <a:gridCol w="4018521">
                  <a:extLst>
                    <a:ext uri="{9D8B030D-6E8A-4147-A177-3AD203B41FA5}">
                      <a16:colId xmlns:a16="http://schemas.microsoft.com/office/drawing/2014/main" val="1789034295"/>
                    </a:ext>
                  </a:extLst>
                </a:gridCol>
                <a:gridCol w="4272623">
                  <a:extLst>
                    <a:ext uri="{9D8B030D-6E8A-4147-A177-3AD203B41FA5}">
                      <a16:colId xmlns:a16="http://schemas.microsoft.com/office/drawing/2014/main" val="2345156437"/>
                    </a:ext>
                  </a:extLst>
                </a:gridCol>
              </a:tblGrid>
              <a:tr h="38538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目標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</a:rPr>
                        <a:t>技術的課題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161897"/>
                  </a:ext>
                </a:extLst>
              </a:tr>
              <a:tr h="10842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特徴的機能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（備わっている働きや能力）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614578"/>
                  </a:ext>
                </a:extLst>
              </a:tr>
              <a:tr h="108421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en-US" altLang="ja-JP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特徴的性能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機能を示す数値や指標の定量値）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042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41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3C1620-8AE6-33D3-C667-99176065C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0C892E-1D49-6601-A9D7-8555A6D0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0E50C33-CE0A-E196-87BF-078BFA76C8DB}"/>
              </a:ext>
            </a:extLst>
          </p:cNvPr>
          <p:cNvSpPr txBox="1"/>
          <p:nvPr userDrawn="1"/>
        </p:nvSpPr>
        <p:spPr>
          <a:xfrm>
            <a:off x="320414" y="607376"/>
            <a:ext cx="10123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・入力済の作成例を編集し、新規事業への取組全体像（事業スキーム）を図を用いて説明してください。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FB59370C-57CB-8067-8688-269916196279}"/>
              </a:ext>
            </a:extLst>
          </p:cNvPr>
          <p:cNvGrpSpPr/>
          <p:nvPr userDrawn="1"/>
        </p:nvGrpSpPr>
        <p:grpSpPr>
          <a:xfrm>
            <a:off x="406635" y="13109"/>
            <a:ext cx="11345602" cy="558511"/>
            <a:chOff x="406635" y="13109"/>
            <a:chExt cx="11345602" cy="558511"/>
          </a:xfrm>
        </p:grpSpPr>
        <p:sp>
          <p:nvSpPr>
            <p:cNvPr id="16" name="タイトル 1">
              <a:extLst>
                <a:ext uri="{FF2B5EF4-FFF2-40B4-BE49-F238E27FC236}">
                  <a16:creationId xmlns:a16="http://schemas.microsoft.com/office/drawing/2014/main" id="{EA85613E-B2ED-9F24-410B-00F4A2239967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06635" y="13109"/>
              <a:ext cx="10515600" cy="55851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0"/>
                  <a:solidFill>
                    <a:srgbClr val="5B9BD5"/>
                  </a:solidFill>
                  <a:effectLst/>
                  <a:uLnTx/>
                  <a:uFillTx/>
                  <a:latin typeface="游ゴシック Light" panose="020F0302020204030204"/>
                  <a:ea typeface="游ゴシック Light" panose="020B0300000000000000" pitchFamily="50" charset="-128"/>
                  <a:cs typeface="+mj-cs"/>
                </a:rPr>
                <a:t>３．開発スキーム</a:t>
              </a:r>
            </a:p>
          </p:txBody>
        </p:sp>
        <p:sp>
          <p:nvSpPr>
            <p:cNvPr id="17" name="角丸四角形 4">
              <a:extLst>
                <a:ext uri="{FF2B5EF4-FFF2-40B4-BE49-F238E27FC236}">
                  <a16:creationId xmlns:a16="http://schemas.microsoft.com/office/drawing/2014/main" id="{FE90B876-026F-A4A7-6981-8B46349D5CDA}"/>
                </a:ext>
              </a:extLst>
            </p:cNvPr>
            <p:cNvSpPr/>
            <p:nvPr userDrawn="1"/>
          </p:nvSpPr>
          <p:spPr>
            <a:xfrm flipV="1">
              <a:off x="441037" y="479831"/>
              <a:ext cx="11311200" cy="45719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2767D8C-1064-9255-94CE-621F4EBF8276}"/>
              </a:ext>
            </a:extLst>
          </p:cNvPr>
          <p:cNvSpPr/>
          <p:nvPr userDrawn="1"/>
        </p:nvSpPr>
        <p:spPr>
          <a:xfrm>
            <a:off x="406635" y="945930"/>
            <a:ext cx="11464951" cy="536435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16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853F352-7E8F-DECD-3C64-773AEBCF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B24762E-325D-6471-A2BD-AACE7D5AF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0A4930AD-2F5B-4C33-AE06-2EC926D3E36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2309248"/>
              </p:ext>
            </p:extLst>
          </p:nvPr>
        </p:nvGraphicFramePr>
        <p:xfrm>
          <a:off x="441037" y="770282"/>
          <a:ext cx="11311200" cy="5586068"/>
        </p:xfrm>
        <a:graphic>
          <a:graphicData uri="http://schemas.openxmlformats.org/drawingml/2006/table">
            <a:tbl>
              <a:tblPr firstRow="1" bandRow="1"/>
              <a:tblGrid>
                <a:gridCol w="11311200">
                  <a:extLst>
                    <a:ext uri="{9D8B030D-6E8A-4147-A177-3AD203B41FA5}">
                      <a16:colId xmlns:a16="http://schemas.microsoft.com/office/drawing/2014/main" val="8350382"/>
                    </a:ext>
                  </a:extLst>
                </a:gridCol>
              </a:tblGrid>
              <a:tr h="99935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開発・改良の企業内外体制図、担当者の役割分担等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・開発・改良の実施体制 （開発・改良従事者、経理担当者等、社内の人員配置）</a:t>
                      </a:r>
                    </a:p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・他企業との連携体制、役割分担等</a:t>
                      </a:r>
                    </a:p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・本開発・改良における開発・改良主担当者の関わり方を含めて記載してください。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298037"/>
                  </a:ext>
                </a:extLst>
              </a:tr>
              <a:tr h="458671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421370"/>
                  </a:ext>
                </a:extLst>
              </a:tr>
            </a:tbl>
          </a:graphicData>
        </a:graphic>
      </p:graphicFrame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57303D0F-CFED-C6D3-000C-E975C320198E}"/>
              </a:ext>
            </a:extLst>
          </p:cNvPr>
          <p:cNvGrpSpPr/>
          <p:nvPr userDrawn="1"/>
        </p:nvGrpSpPr>
        <p:grpSpPr>
          <a:xfrm>
            <a:off x="406635" y="13109"/>
            <a:ext cx="11345602" cy="558511"/>
            <a:chOff x="406635" y="13109"/>
            <a:chExt cx="11345602" cy="558511"/>
          </a:xfrm>
        </p:grpSpPr>
        <p:sp>
          <p:nvSpPr>
            <p:cNvPr id="17" name="タイトル 1">
              <a:extLst>
                <a:ext uri="{FF2B5EF4-FFF2-40B4-BE49-F238E27FC236}">
                  <a16:creationId xmlns:a16="http://schemas.microsoft.com/office/drawing/2014/main" id="{09DD0EDB-524A-C0E3-3703-57945B2B53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06635" y="13109"/>
              <a:ext cx="10515600" cy="55851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0"/>
                  <a:solidFill>
                    <a:srgbClr val="5B9BD5"/>
                  </a:solidFill>
                  <a:effectLst/>
                  <a:uLnTx/>
                  <a:uFillTx/>
                  <a:latin typeface="游ゴシック Light" panose="020F0302020204030204"/>
                  <a:ea typeface="游ゴシック Light" panose="020B0300000000000000" pitchFamily="50" charset="-128"/>
                  <a:cs typeface="+mj-cs"/>
                </a:rPr>
                <a:t>４．開発・改良体制</a:t>
              </a:r>
            </a:p>
          </p:txBody>
        </p:sp>
        <p:sp>
          <p:nvSpPr>
            <p:cNvPr id="18" name="角丸四角形 4">
              <a:extLst>
                <a:ext uri="{FF2B5EF4-FFF2-40B4-BE49-F238E27FC236}">
                  <a16:creationId xmlns:a16="http://schemas.microsoft.com/office/drawing/2014/main" id="{69606629-FE93-FCF1-3082-248FFE737AD8}"/>
                </a:ext>
              </a:extLst>
            </p:cNvPr>
            <p:cNvSpPr/>
            <p:nvPr userDrawn="1"/>
          </p:nvSpPr>
          <p:spPr>
            <a:xfrm flipV="1">
              <a:off x="441037" y="479831"/>
              <a:ext cx="11311200" cy="45719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234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F8E6E52-099B-A211-724C-990CAB76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B799AE-8BC8-5CFF-3900-1CE24B3B9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228BAD2-0874-6C94-E6CD-0BBD0EA581AE}"/>
              </a:ext>
            </a:extLst>
          </p:cNvPr>
          <p:cNvGrpSpPr/>
          <p:nvPr userDrawn="1"/>
        </p:nvGrpSpPr>
        <p:grpSpPr>
          <a:xfrm>
            <a:off x="406635" y="13109"/>
            <a:ext cx="11345602" cy="558511"/>
            <a:chOff x="406635" y="13109"/>
            <a:chExt cx="11345602" cy="558511"/>
          </a:xfrm>
        </p:grpSpPr>
        <p:sp>
          <p:nvSpPr>
            <p:cNvPr id="10" name="タイトル 1">
              <a:extLst>
                <a:ext uri="{FF2B5EF4-FFF2-40B4-BE49-F238E27FC236}">
                  <a16:creationId xmlns:a16="http://schemas.microsoft.com/office/drawing/2014/main" id="{0B688BD5-397A-1A19-6EFE-DE24F78F052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06635" y="13109"/>
              <a:ext cx="10515600" cy="55851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0"/>
                  <a:solidFill>
                    <a:srgbClr val="5B9BD5"/>
                  </a:solidFill>
                  <a:effectLst/>
                  <a:uLnTx/>
                  <a:uFillTx/>
                  <a:latin typeface="游ゴシック Light" panose="020F0302020204030204"/>
                  <a:ea typeface="游ゴシック Light" panose="020B0300000000000000" pitchFamily="50" charset="-128"/>
                  <a:cs typeface="+mj-cs"/>
                </a:rPr>
                <a:t>５．市場・顧客ニーズの動向、及び自社の成長戦略</a:t>
              </a:r>
            </a:p>
          </p:txBody>
        </p:sp>
        <p:sp>
          <p:nvSpPr>
            <p:cNvPr id="11" name="角丸四角形 4">
              <a:extLst>
                <a:ext uri="{FF2B5EF4-FFF2-40B4-BE49-F238E27FC236}">
                  <a16:creationId xmlns:a16="http://schemas.microsoft.com/office/drawing/2014/main" id="{1D1D394F-19E9-C705-1221-F04C489E15CF}"/>
                </a:ext>
              </a:extLst>
            </p:cNvPr>
            <p:cNvSpPr/>
            <p:nvPr userDrawn="1"/>
          </p:nvSpPr>
          <p:spPr>
            <a:xfrm flipV="1">
              <a:off x="441037" y="479831"/>
              <a:ext cx="11311200" cy="45719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E92BB90B-D65F-CE8A-FE62-19DD36BC69D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96364156"/>
              </p:ext>
            </p:extLst>
          </p:nvPr>
        </p:nvGraphicFramePr>
        <p:xfrm>
          <a:off x="441036" y="662366"/>
          <a:ext cx="11311199" cy="5693983"/>
        </p:xfrm>
        <a:graphic>
          <a:graphicData uri="http://schemas.openxmlformats.org/drawingml/2006/table">
            <a:tbl>
              <a:tblPr/>
              <a:tblGrid>
                <a:gridCol w="11311199">
                  <a:extLst>
                    <a:ext uri="{9D8B030D-6E8A-4147-A177-3AD203B41FA5}">
                      <a16:colId xmlns:a16="http://schemas.microsoft.com/office/drawing/2014/main" val="750168404"/>
                    </a:ext>
                  </a:extLst>
                </a:gridCol>
              </a:tblGrid>
              <a:tr h="45721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（１）対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象となる市場及びニーズの動向、規模、特徴等（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字程度）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71874"/>
                  </a:ext>
                </a:extLst>
              </a:tr>
              <a:tr h="13047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982915"/>
                  </a:ext>
                </a:extLst>
              </a:tr>
              <a:tr h="43287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（２）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競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合する製品・サービス及び競合他社の動向・特徴（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字程度）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72487"/>
                  </a:ext>
                </a:extLst>
              </a:tr>
              <a:tr h="152096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950415"/>
                  </a:ext>
                </a:extLst>
              </a:tr>
              <a:tr h="45721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（３）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上述の市場動向、及び本事業計画の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新規性・優秀性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を踏まえた成長戦略（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字程度）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535583"/>
                  </a:ext>
                </a:extLst>
              </a:tr>
              <a:tr h="152096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070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25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6E0A04-AD34-F206-0DFF-C7037424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99DD97-43EE-1CE3-F0F0-A74FCABE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6733361-83A9-E02B-36EB-C6866E53D196}"/>
              </a:ext>
            </a:extLst>
          </p:cNvPr>
          <p:cNvGrpSpPr/>
          <p:nvPr userDrawn="1"/>
        </p:nvGrpSpPr>
        <p:grpSpPr>
          <a:xfrm>
            <a:off x="406635" y="13109"/>
            <a:ext cx="11345602" cy="558511"/>
            <a:chOff x="406635" y="13109"/>
            <a:chExt cx="11345602" cy="558511"/>
          </a:xfrm>
        </p:grpSpPr>
        <p:sp>
          <p:nvSpPr>
            <p:cNvPr id="6" name="タイトル 1">
              <a:extLst>
                <a:ext uri="{FF2B5EF4-FFF2-40B4-BE49-F238E27FC236}">
                  <a16:creationId xmlns:a16="http://schemas.microsoft.com/office/drawing/2014/main" id="{C3F30518-5731-B4EA-FC68-456C2298C5C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06635" y="13109"/>
              <a:ext cx="10515600" cy="55851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0"/>
                  <a:solidFill>
                    <a:srgbClr val="5B9BD5"/>
                  </a:solidFill>
                  <a:effectLst/>
                  <a:uLnTx/>
                  <a:uFillTx/>
                  <a:latin typeface="游ゴシック Light" panose="020F0302020204030204"/>
                  <a:ea typeface="游ゴシック Light" panose="020B0300000000000000" pitchFamily="50" charset="-128"/>
                  <a:cs typeface="+mj-cs"/>
                </a:rPr>
                <a:t>６．完成品の収益計画　</a:t>
              </a:r>
            </a:p>
          </p:txBody>
        </p:sp>
        <p:sp>
          <p:nvSpPr>
            <p:cNvPr id="7" name="角丸四角形 4">
              <a:extLst>
                <a:ext uri="{FF2B5EF4-FFF2-40B4-BE49-F238E27FC236}">
                  <a16:creationId xmlns:a16="http://schemas.microsoft.com/office/drawing/2014/main" id="{25548B80-7E9D-B0C8-DFC7-40DEA52C5C81}"/>
                </a:ext>
              </a:extLst>
            </p:cNvPr>
            <p:cNvSpPr/>
            <p:nvPr userDrawn="1"/>
          </p:nvSpPr>
          <p:spPr>
            <a:xfrm flipV="1">
              <a:off x="441037" y="479831"/>
              <a:ext cx="11311200" cy="45719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43213F3-E401-927F-5C52-11A757FBB47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74074651"/>
              </p:ext>
            </p:extLst>
          </p:nvPr>
        </p:nvGraphicFramePr>
        <p:xfrm>
          <a:off x="439881" y="637136"/>
          <a:ext cx="11290302" cy="5782133"/>
        </p:xfrm>
        <a:graphic>
          <a:graphicData uri="http://schemas.openxmlformats.org/drawingml/2006/table">
            <a:tbl>
              <a:tblPr/>
              <a:tblGrid>
                <a:gridCol w="1327647">
                  <a:extLst>
                    <a:ext uri="{9D8B030D-6E8A-4147-A177-3AD203B41FA5}">
                      <a16:colId xmlns:a16="http://schemas.microsoft.com/office/drawing/2014/main" val="2674371242"/>
                    </a:ext>
                  </a:extLst>
                </a:gridCol>
                <a:gridCol w="1453550">
                  <a:extLst>
                    <a:ext uri="{9D8B030D-6E8A-4147-A177-3AD203B41FA5}">
                      <a16:colId xmlns:a16="http://schemas.microsoft.com/office/drawing/2014/main" val="492029579"/>
                    </a:ext>
                  </a:extLst>
                </a:gridCol>
                <a:gridCol w="1439294">
                  <a:extLst>
                    <a:ext uri="{9D8B030D-6E8A-4147-A177-3AD203B41FA5}">
                      <a16:colId xmlns:a16="http://schemas.microsoft.com/office/drawing/2014/main" val="1269753126"/>
                    </a:ext>
                  </a:extLst>
                </a:gridCol>
                <a:gridCol w="1577467">
                  <a:extLst>
                    <a:ext uri="{9D8B030D-6E8A-4147-A177-3AD203B41FA5}">
                      <a16:colId xmlns:a16="http://schemas.microsoft.com/office/drawing/2014/main" val="4091744115"/>
                    </a:ext>
                  </a:extLst>
                </a:gridCol>
                <a:gridCol w="2521642">
                  <a:extLst>
                    <a:ext uri="{9D8B030D-6E8A-4147-A177-3AD203B41FA5}">
                      <a16:colId xmlns:a16="http://schemas.microsoft.com/office/drawing/2014/main" val="2435274409"/>
                    </a:ext>
                  </a:extLst>
                </a:gridCol>
                <a:gridCol w="2970702">
                  <a:extLst>
                    <a:ext uri="{9D8B030D-6E8A-4147-A177-3AD203B41FA5}">
                      <a16:colId xmlns:a16="http://schemas.microsoft.com/office/drawing/2014/main" val="207581004"/>
                    </a:ext>
                  </a:extLst>
                </a:gridCol>
              </a:tblGrid>
              <a:tr h="288472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（１）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対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象となる顧客・市場における販売計画概要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098434"/>
                  </a:ext>
                </a:extLst>
              </a:tr>
              <a:tr h="53097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目標シェア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年間目標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売上高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主なターゲット顧客層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具体的なターゲット顧客案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118951"/>
                  </a:ext>
                </a:extLst>
              </a:tr>
              <a:tr h="28847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(%)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販売数量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千円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605593"/>
                  </a:ext>
                </a:extLst>
              </a:tr>
              <a:tr h="28847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初年度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>
                          <a:solidFill>
                            <a:srgbClr val="FF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874922"/>
                  </a:ext>
                </a:extLst>
              </a:tr>
              <a:tr h="2884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年目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507142"/>
                  </a:ext>
                </a:extLst>
              </a:tr>
              <a:tr h="2884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年目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043272"/>
                  </a:ext>
                </a:extLst>
              </a:tr>
              <a:tr h="288472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（２）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売上高の算出根拠（単価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x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数量等の具体的な算式を用いて記入）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434643"/>
                  </a:ext>
                </a:extLst>
              </a:tr>
              <a:tr h="28847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初年度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202351"/>
                  </a:ext>
                </a:extLst>
              </a:tr>
              <a:tr h="2884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年目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859811"/>
                  </a:ext>
                </a:extLst>
              </a:tr>
              <a:tr h="2884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年目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215141"/>
                  </a:ext>
                </a:extLst>
              </a:tr>
              <a:tr h="288472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（３）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販売戦略に関する課題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と解決策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944049"/>
                  </a:ext>
                </a:extLst>
              </a:tr>
              <a:tr h="2366434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491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81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6E0A04-AD34-F206-0DFF-C7037424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99DD97-43EE-1CE3-F0F0-A74FCABE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6733361-83A9-E02B-36EB-C6866E53D196}"/>
              </a:ext>
            </a:extLst>
          </p:cNvPr>
          <p:cNvGrpSpPr/>
          <p:nvPr userDrawn="1"/>
        </p:nvGrpSpPr>
        <p:grpSpPr>
          <a:xfrm>
            <a:off x="406635" y="13109"/>
            <a:ext cx="11345602" cy="558511"/>
            <a:chOff x="406635" y="13109"/>
            <a:chExt cx="11345602" cy="558511"/>
          </a:xfrm>
        </p:grpSpPr>
        <p:sp>
          <p:nvSpPr>
            <p:cNvPr id="6" name="タイトル 1">
              <a:extLst>
                <a:ext uri="{FF2B5EF4-FFF2-40B4-BE49-F238E27FC236}">
                  <a16:creationId xmlns:a16="http://schemas.microsoft.com/office/drawing/2014/main" id="{C3F30518-5731-B4EA-FC68-456C2298C5C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06635" y="13109"/>
              <a:ext cx="10515600" cy="55851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 w="0"/>
                  <a:solidFill>
                    <a:srgbClr val="5B9BD5"/>
                  </a:solidFill>
                  <a:effectLst/>
                  <a:uLnTx/>
                  <a:uFillTx/>
                  <a:latin typeface="游ゴシック Light" panose="020F0302020204030204"/>
                  <a:ea typeface="游ゴシック Light" panose="020B0300000000000000" pitchFamily="50" charset="-128"/>
                  <a:cs typeface="+mj-cs"/>
                </a:rPr>
                <a:t>７．試作品開発・改良のフローとスケジュール</a:t>
              </a:r>
            </a:p>
          </p:txBody>
        </p:sp>
        <p:sp>
          <p:nvSpPr>
            <p:cNvPr id="7" name="角丸四角形 4">
              <a:extLst>
                <a:ext uri="{FF2B5EF4-FFF2-40B4-BE49-F238E27FC236}">
                  <a16:creationId xmlns:a16="http://schemas.microsoft.com/office/drawing/2014/main" id="{25548B80-7E9D-B0C8-DFC7-40DEA52C5C81}"/>
                </a:ext>
              </a:extLst>
            </p:cNvPr>
            <p:cNvSpPr/>
            <p:nvPr userDrawn="1"/>
          </p:nvSpPr>
          <p:spPr>
            <a:xfrm flipV="1">
              <a:off x="441037" y="479831"/>
              <a:ext cx="11311200" cy="45719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AE679F9-D138-D73A-2A61-258485CADD1D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7634653"/>
              </p:ext>
            </p:extLst>
          </p:nvPr>
        </p:nvGraphicFramePr>
        <p:xfrm>
          <a:off x="463791" y="621436"/>
          <a:ext cx="11264418" cy="1454288"/>
        </p:xfrm>
        <a:graphic>
          <a:graphicData uri="http://schemas.openxmlformats.org/drawingml/2006/table">
            <a:tbl>
              <a:tblPr firstRow="1" bandRow="1"/>
              <a:tblGrid>
                <a:gridCol w="2467234">
                  <a:extLst>
                    <a:ext uri="{9D8B030D-6E8A-4147-A177-3AD203B41FA5}">
                      <a16:colId xmlns:a16="http://schemas.microsoft.com/office/drawing/2014/main" val="2465814837"/>
                    </a:ext>
                  </a:extLst>
                </a:gridCol>
                <a:gridCol w="8797184">
                  <a:extLst>
                    <a:ext uri="{9D8B030D-6E8A-4147-A177-3AD203B41FA5}">
                      <a16:colId xmlns:a16="http://schemas.microsoft.com/office/drawing/2014/main" val="684254727"/>
                    </a:ext>
                  </a:extLst>
                </a:gridCol>
              </a:tblGrid>
              <a:tr h="68741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注意事項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・具体的な作業項目を記載ください。</a:t>
                      </a: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・各作業項目の開始から終了期間を表示してください。</a:t>
                      </a: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　　「○」：自社で実施　　　　　「●」：委託先等で実施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139999"/>
                  </a:ext>
                </a:extLst>
              </a:tr>
              <a:tr h="41358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試作品の完成予定時期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64278"/>
                  </a:ext>
                </a:extLst>
              </a:tr>
              <a:tr h="35329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製品等の市場投入予定時期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/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817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21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6D9595-2B11-DC5B-8A5F-1B04AA9F43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85E9EB-7957-F1CB-BB7F-187AEC9C40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478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620EBD-8F7D-49C2-A323-5186B18BC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5AFD6412-A8A0-A823-9EF4-1223C7E0DD5A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54018" y="6434622"/>
            <a:ext cx="2304511" cy="30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22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60" r:id="rId9"/>
    <p:sldLayoutId id="2147483662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20FC554-19B5-8DA0-3DD7-81FB395ABCC0}"/>
              </a:ext>
            </a:extLst>
          </p:cNvPr>
          <p:cNvSpPr txBox="1"/>
          <p:nvPr/>
        </p:nvSpPr>
        <p:spPr>
          <a:xfrm>
            <a:off x="9091694" y="942645"/>
            <a:ext cx="2285401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r"/>
            <a:r>
              <a:rPr lang="ja-JP" altLang="en-US" b="1" dirty="0"/>
              <a:t> </a:t>
            </a:r>
            <a:r>
              <a:rPr lang="ja-JP" altLang="en-US" sz="1600" b="1" dirty="0"/>
              <a:t>令和       年　月　日</a:t>
            </a:r>
            <a:endParaRPr kumimoji="1" lang="ja-JP" altLang="en-US" sz="16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E2A5C7-49FA-FABB-3B4C-59B3F2FF8CC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43968" y="1619090"/>
            <a:ext cx="5634287" cy="40011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会社名 ：</a:t>
            </a:r>
            <a:r>
              <a:rPr kumimoji="1" lang="ja-JP" altLang="en-US" sz="2000" dirty="0"/>
              <a:t>                                         </a:t>
            </a:r>
            <a:r>
              <a:rPr kumimoji="1" lang="ja-JP" altLang="en-US" sz="2000" u="sng" dirty="0"/>
              <a:t>　　　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44A6D0C-6458-57CB-4834-04ABC83B178E}"/>
              </a:ext>
            </a:extLst>
          </p:cNvPr>
          <p:cNvCxnSpPr/>
          <p:nvPr/>
        </p:nvCxnSpPr>
        <p:spPr>
          <a:xfrm flipV="1">
            <a:off x="1701804" y="1964825"/>
            <a:ext cx="5458691" cy="18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21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D0AAC7-6579-CB00-A2EF-D35125971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EAF419-D42D-DBC2-BD70-0AD44AFB27C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5263" y="1071010"/>
            <a:ext cx="11433963" cy="1332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2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E92D41C-1936-407E-1BAD-26E5723FC7F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80009" y="2646212"/>
            <a:ext cx="7286835" cy="76545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kumimoji="1" lang="ja-JP" altLang="en-US" dirty="0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608D87E1-D027-031A-52F6-356294A17678}"/>
              </a:ext>
            </a:extLst>
          </p:cNvPr>
          <p:cNvSpPr/>
          <p:nvPr/>
        </p:nvSpPr>
        <p:spPr>
          <a:xfrm>
            <a:off x="2669309" y="3842327"/>
            <a:ext cx="720436" cy="2754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BA24881-BC90-098F-A53E-6A62B8C5ACB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9018" y="4781148"/>
            <a:ext cx="11433963" cy="1332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54243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98C5F47-0255-01B3-EF60-78C43EAF1DE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2883" y="2230455"/>
            <a:ext cx="8208000" cy="1116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570B543-4E92-EC2C-97F5-2AC59DC96C7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82107" y="4231411"/>
            <a:ext cx="3960000" cy="10240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69D071-0849-B1EC-942F-60E43F97BD3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82107" y="5320723"/>
            <a:ext cx="3960000" cy="10240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94D0C7-F8B6-FB5E-19D7-5BD2481CA4C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13782" y="4231411"/>
            <a:ext cx="4212000" cy="10240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A37A465-06A8-19C9-AA0A-9861C53AF8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04546" y="5320723"/>
            <a:ext cx="4212000" cy="102408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313DC94-C38A-6E7A-D260-4B0761794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01EF2D7-3A53-AF85-5D71-5E4F6368BA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8801" y="993677"/>
            <a:ext cx="8208000" cy="1116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79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角丸四角形 57">
            <a:extLst>
              <a:ext uri="{FF2B5EF4-FFF2-40B4-BE49-F238E27FC236}">
                <a16:creationId xmlns:a16="http://schemas.microsoft.com/office/drawing/2014/main" id="{006F0BCC-BFDB-FFF8-985E-7203C134BADD}"/>
              </a:ext>
            </a:extLst>
          </p:cNvPr>
          <p:cNvSpPr/>
          <p:nvPr/>
        </p:nvSpPr>
        <p:spPr>
          <a:xfrm>
            <a:off x="8519353" y="2288007"/>
            <a:ext cx="2791711" cy="3799106"/>
          </a:xfrm>
          <a:prstGeom prst="roundRect">
            <a:avLst/>
          </a:prstGeom>
          <a:solidFill>
            <a:schemeClr val="bg1"/>
          </a:solidFill>
          <a:ln w="952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3" name="角丸四角形 51">
            <a:extLst>
              <a:ext uri="{FF2B5EF4-FFF2-40B4-BE49-F238E27FC236}">
                <a16:creationId xmlns:a16="http://schemas.microsoft.com/office/drawing/2014/main" id="{EE99D580-08BF-216E-3E79-292121F180FE}"/>
              </a:ext>
            </a:extLst>
          </p:cNvPr>
          <p:cNvSpPr/>
          <p:nvPr/>
        </p:nvSpPr>
        <p:spPr>
          <a:xfrm>
            <a:off x="608819" y="1481903"/>
            <a:ext cx="7087785" cy="463163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角丸四角形 21">
            <a:extLst>
              <a:ext uri="{FF2B5EF4-FFF2-40B4-BE49-F238E27FC236}">
                <a16:creationId xmlns:a16="http://schemas.microsoft.com/office/drawing/2014/main" id="{3A69181A-0D90-1CD4-47E5-7BB11CD56BF7}"/>
              </a:ext>
            </a:extLst>
          </p:cNvPr>
          <p:cNvSpPr/>
          <p:nvPr/>
        </p:nvSpPr>
        <p:spPr>
          <a:xfrm>
            <a:off x="2859050" y="2116960"/>
            <a:ext cx="4654535" cy="37458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0">
            <a:extLst>
              <a:ext uri="{FF2B5EF4-FFF2-40B4-BE49-F238E27FC236}">
                <a16:creationId xmlns:a16="http://schemas.microsoft.com/office/drawing/2014/main" id="{CB957024-F2CD-19A2-53FD-E4379659EFB7}"/>
              </a:ext>
            </a:extLst>
          </p:cNvPr>
          <p:cNvSpPr/>
          <p:nvPr/>
        </p:nvSpPr>
        <p:spPr>
          <a:xfrm>
            <a:off x="793624" y="1882901"/>
            <a:ext cx="1340375" cy="472262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仕入れ</a:t>
            </a:r>
          </a:p>
        </p:txBody>
      </p:sp>
      <p:sp>
        <p:nvSpPr>
          <p:cNvPr id="5" name="ストライプ矢印 19">
            <a:extLst>
              <a:ext uri="{FF2B5EF4-FFF2-40B4-BE49-F238E27FC236}">
                <a16:creationId xmlns:a16="http://schemas.microsoft.com/office/drawing/2014/main" id="{7ED039E2-D77B-6FAF-B79B-524AA9BFD92F}"/>
              </a:ext>
            </a:extLst>
          </p:cNvPr>
          <p:cNvSpPr/>
          <p:nvPr/>
        </p:nvSpPr>
        <p:spPr>
          <a:xfrm>
            <a:off x="2283094" y="3233630"/>
            <a:ext cx="534807" cy="1316141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ストライプ矢印 22">
            <a:extLst>
              <a:ext uri="{FF2B5EF4-FFF2-40B4-BE49-F238E27FC236}">
                <a16:creationId xmlns:a16="http://schemas.microsoft.com/office/drawing/2014/main" id="{5665EE3C-5FE7-0D23-6087-91105ECE92E6}"/>
              </a:ext>
            </a:extLst>
          </p:cNvPr>
          <p:cNvSpPr/>
          <p:nvPr/>
        </p:nvSpPr>
        <p:spPr>
          <a:xfrm>
            <a:off x="7833672" y="3237808"/>
            <a:ext cx="514292" cy="1456009"/>
          </a:xfrm>
          <a:prstGeom prst="striped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26">
            <a:extLst>
              <a:ext uri="{FF2B5EF4-FFF2-40B4-BE49-F238E27FC236}">
                <a16:creationId xmlns:a16="http://schemas.microsoft.com/office/drawing/2014/main" id="{1B11E7B2-0CF5-5F01-1E01-55BA669CF43A}"/>
              </a:ext>
            </a:extLst>
          </p:cNvPr>
          <p:cNvSpPr/>
          <p:nvPr/>
        </p:nvSpPr>
        <p:spPr>
          <a:xfrm>
            <a:off x="3028812" y="3469790"/>
            <a:ext cx="4392808" cy="137815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20">
            <a:extLst>
              <a:ext uri="{FF2B5EF4-FFF2-40B4-BE49-F238E27FC236}">
                <a16:creationId xmlns:a16="http://schemas.microsoft.com/office/drawing/2014/main" id="{B1647418-4385-9CA5-205B-E65C157A4491}"/>
              </a:ext>
            </a:extLst>
          </p:cNvPr>
          <p:cNvSpPr/>
          <p:nvPr/>
        </p:nvSpPr>
        <p:spPr>
          <a:xfrm>
            <a:off x="732198" y="2554461"/>
            <a:ext cx="1431619" cy="29032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F51DDD2-4254-6F68-DE2B-33252994F4A8}"/>
              </a:ext>
            </a:extLst>
          </p:cNvPr>
          <p:cNvSpPr/>
          <p:nvPr/>
        </p:nvSpPr>
        <p:spPr>
          <a:xfrm>
            <a:off x="3778298" y="2764185"/>
            <a:ext cx="27786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dirty="0"/>
              <a:t>自社の取組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9AAC94C-BC02-E70A-318D-74FB8B67A593}"/>
              </a:ext>
            </a:extLst>
          </p:cNvPr>
          <p:cNvSpPr/>
          <p:nvPr/>
        </p:nvSpPr>
        <p:spPr>
          <a:xfrm>
            <a:off x="3966763" y="3613055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/>
              <a:t>社外ノウハウの活用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B745955E-0B41-FF39-2F6C-A6AB91791442}"/>
              </a:ext>
            </a:extLst>
          </p:cNvPr>
          <p:cNvSpPr/>
          <p:nvPr/>
        </p:nvSpPr>
        <p:spPr>
          <a:xfrm>
            <a:off x="5329184" y="4061891"/>
            <a:ext cx="965620" cy="65353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金型製造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BAA5E1F1-90EE-28B9-113D-A48598A7D3BF}"/>
              </a:ext>
            </a:extLst>
          </p:cNvPr>
          <p:cNvSpPr/>
          <p:nvPr/>
        </p:nvSpPr>
        <p:spPr>
          <a:xfrm>
            <a:off x="6354424" y="4081771"/>
            <a:ext cx="922820" cy="62371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製造支援</a:t>
            </a:r>
            <a:endParaRPr kumimoji="1" lang="ja-JP" altLang="en-US" dirty="0"/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61CD69F5-D751-4BE3-541A-D0F7823DD5E2}"/>
              </a:ext>
            </a:extLst>
          </p:cNvPr>
          <p:cNvSpPr/>
          <p:nvPr/>
        </p:nvSpPr>
        <p:spPr>
          <a:xfrm>
            <a:off x="4285690" y="4065204"/>
            <a:ext cx="971117" cy="62371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技術指導</a:t>
            </a: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23DDB9CD-48B6-D1E3-79C2-EE9677E5DBDE}"/>
              </a:ext>
            </a:extLst>
          </p:cNvPr>
          <p:cNvSpPr/>
          <p:nvPr/>
        </p:nvSpPr>
        <p:spPr>
          <a:xfrm>
            <a:off x="3223604" y="4051952"/>
            <a:ext cx="971117" cy="62371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製品検査</a:t>
            </a:r>
            <a:endParaRPr kumimoji="1" lang="ja-JP" altLang="en-US" dirty="0"/>
          </a:p>
        </p:txBody>
      </p:sp>
      <p:sp>
        <p:nvSpPr>
          <p:cNvPr id="16" name="角丸四角形 44">
            <a:extLst>
              <a:ext uri="{FF2B5EF4-FFF2-40B4-BE49-F238E27FC236}">
                <a16:creationId xmlns:a16="http://schemas.microsoft.com/office/drawing/2014/main" id="{6E1A30C4-F31D-3A5F-2CF4-296ABFFFE938}"/>
              </a:ext>
            </a:extLst>
          </p:cNvPr>
          <p:cNvSpPr/>
          <p:nvPr/>
        </p:nvSpPr>
        <p:spPr>
          <a:xfrm>
            <a:off x="8872736" y="2682533"/>
            <a:ext cx="2074055" cy="15783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52C873B-F839-8A82-F0EC-FFF91C8BF903}"/>
              </a:ext>
            </a:extLst>
          </p:cNvPr>
          <p:cNvSpPr/>
          <p:nvPr/>
        </p:nvSpPr>
        <p:spPr>
          <a:xfrm>
            <a:off x="9268379" y="3194739"/>
            <a:ext cx="12244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/>
              <a:t>B to B</a:t>
            </a:r>
            <a:endParaRPr lang="ja-JP" altLang="en-US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CF7CA76-5FBF-FDA2-192E-D66206AFEC82}"/>
              </a:ext>
            </a:extLst>
          </p:cNvPr>
          <p:cNvSpPr/>
          <p:nvPr/>
        </p:nvSpPr>
        <p:spPr>
          <a:xfrm>
            <a:off x="9337950" y="3664659"/>
            <a:ext cx="10952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dirty="0"/>
              <a:t>B to C</a:t>
            </a:r>
            <a:endParaRPr lang="ja-JP" altLang="en-US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776E77A-69DB-EF2A-2AEA-149A06994778}"/>
              </a:ext>
            </a:extLst>
          </p:cNvPr>
          <p:cNvSpPr/>
          <p:nvPr/>
        </p:nvSpPr>
        <p:spPr>
          <a:xfrm>
            <a:off x="9075918" y="2810160"/>
            <a:ext cx="1585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dirty="0"/>
              <a:t>想定顧客</a:t>
            </a:r>
          </a:p>
        </p:txBody>
      </p:sp>
      <p:sp>
        <p:nvSpPr>
          <p:cNvPr id="20" name="角丸四角形 48">
            <a:extLst>
              <a:ext uri="{FF2B5EF4-FFF2-40B4-BE49-F238E27FC236}">
                <a16:creationId xmlns:a16="http://schemas.microsoft.com/office/drawing/2014/main" id="{C0D3A815-2E84-2DD2-4E47-152915154A43}"/>
              </a:ext>
            </a:extLst>
          </p:cNvPr>
          <p:cNvSpPr/>
          <p:nvPr/>
        </p:nvSpPr>
        <p:spPr>
          <a:xfrm>
            <a:off x="8893168" y="4352321"/>
            <a:ext cx="2096599" cy="15104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436A31A-04DC-EEE1-56EB-7CD6BDA569C0}"/>
              </a:ext>
            </a:extLst>
          </p:cNvPr>
          <p:cNvSpPr/>
          <p:nvPr/>
        </p:nvSpPr>
        <p:spPr>
          <a:xfrm>
            <a:off x="9096106" y="4413933"/>
            <a:ext cx="1585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dirty="0"/>
              <a:t>販売方法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B4A74E7-2090-2BEA-B7EB-7804A792245B}"/>
              </a:ext>
            </a:extLst>
          </p:cNvPr>
          <p:cNvSpPr/>
          <p:nvPr/>
        </p:nvSpPr>
        <p:spPr>
          <a:xfrm>
            <a:off x="8872736" y="4745239"/>
            <a:ext cx="21109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◎販売代理店経由</a:t>
            </a:r>
            <a:endParaRPr lang="en-US" altLang="ja-JP" dirty="0"/>
          </a:p>
          <a:p>
            <a:r>
              <a:rPr lang="ja-JP" altLang="en-US" dirty="0"/>
              <a:t>◎自社</a:t>
            </a:r>
            <a:r>
              <a:rPr lang="en-US" altLang="ja-JP" dirty="0"/>
              <a:t>EC</a:t>
            </a:r>
            <a:r>
              <a:rPr lang="ja-JP" altLang="en-US" dirty="0"/>
              <a:t>サイト</a:t>
            </a:r>
            <a:endParaRPr lang="en-US" altLang="ja-JP" dirty="0"/>
          </a:p>
          <a:p>
            <a:r>
              <a:rPr lang="ja-JP" altLang="en-US" dirty="0"/>
              <a:t>◎展示会出展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7FB2668-5502-6F7A-473A-6BEE39D747BA}"/>
              </a:ext>
            </a:extLst>
          </p:cNvPr>
          <p:cNvSpPr/>
          <p:nvPr/>
        </p:nvSpPr>
        <p:spPr>
          <a:xfrm>
            <a:off x="3187552" y="1273178"/>
            <a:ext cx="1813637" cy="38125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dirty="0"/>
              <a:t>助成事業の範囲</a:t>
            </a: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4EBF25A3-C612-BEFB-70EE-43365B84D049}"/>
              </a:ext>
            </a:extLst>
          </p:cNvPr>
          <p:cNvSpPr/>
          <p:nvPr/>
        </p:nvSpPr>
        <p:spPr>
          <a:xfrm>
            <a:off x="821649" y="2852627"/>
            <a:ext cx="1242217" cy="62371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原材料</a:t>
            </a:r>
            <a:endParaRPr kumimoji="1" lang="en-US" altLang="ja-JP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9EEF99BF-FA3E-D007-646E-D14F23512F7A}"/>
              </a:ext>
            </a:extLst>
          </p:cNvPr>
          <p:cNvSpPr/>
          <p:nvPr/>
        </p:nvSpPr>
        <p:spPr>
          <a:xfrm>
            <a:off x="853258" y="3690398"/>
            <a:ext cx="1177524" cy="62371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部品</a:t>
            </a: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D3A2BE4D-6810-F2DC-F1F2-7D14BA5E8E47}"/>
              </a:ext>
            </a:extLst>
          </p:cNvPr>
          <p:cNvSpPr/>
          <p:nvPr/>
        </p:nvSpPr>
        <p:spPr>
          <a:xfrm>
            <a:off x="811710" y="4502956"/>
            <a:ext cx="1241955" cy="62371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機械</a:t>
            </a:r>
          </a:p>
        </p:txBody>
      </p:sp>
      <p:sp>
        <p:nvSpPr>
          <p:cNvPr id="28" name="角丸四角形 55">
            <a:extLst>
              <a:ext uri="{FF2B5EF4-FFF2-40B4-BE49-F238E27FC236}">
                <a16:creationId xmlns:a16="http://schemas.microsoft.com/office/drawing/2014/main" id="{D4876FF3-B593-C004-B362-1FFB16B2E518}"/>
              </a:ext>
            </a:extLst>
          </p:cNvPr>
          <p:cNvSpPr/>
          <p:nvPr/>
        </p:nvSpPr>
        <p:spPr>
          <a:xfrm>
            <a:off x="3108324" y="4949781"/>
            <a:ext cx="4248432" cy="647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49B3268-47B8-5D90-C331-77A795C41D9F}"/>
              </a:ext>
            </a:extLst>
          </p:cNvPr>
          <p:cNvSpPr/>
          <p:nvPr/>
        </p:nvSpPr>
        <p:spPr>
          <a:xfrm>
            <a:off x="3185642" y="5103053"/>
            <a:ext cx="41888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dirty="0"/>
              <a:t>製品評価（ユーザーテスト</a:t>
            </a:r>
            <a:r>
              <a:rPr lang="en-US" altLang="ja-JP" dirty="0"/>
              <a:t>/</a:t>
            </a:r>
            <a:r>
              <a:rPr lang="ja-JP" altLang="en-US" dirty="0"/>
              <a:t>展示会等）</a:t>
            </a:r>
          </a:p>
        </p:txBody>
      </p:sp>
      <p:sp>
        <p:nvSpPr>
          <p:cNvPr id="30" name="角丸四角形 35">
            <a:extLst>
              <a:ext uri="{FF2B5EF4-FFF2-40B4-BE49-F238E27FC236}">
                <a16:creationId xmlns:a16="http://schemas.microsoft.com/office/drawing/2014/main" id="{67BFCB1A-4A7F-4CA9-1166-F2AA21D1D808}"/>
              </a:ext>
            </a:extLst>
          </p:cNvPr>
          <p:cNvSpPr/>
          <p:nvPr/>
        </p:nvSpPr>
        <p:spPr>
          <a:xfrm>
            <a:off x="3818428" y="1886208"/>
            <a:ext cx="2609278" cy="472262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試作品の開発・改良</a:t>
            </a:r>
          </a:p>
        </p:txBody>
      </p:sp>
      <p:sp>
        <p:nvSpPr>
          <p:cNvPr id="32" name="角丸四角形 58">
            <a:extLst>
              <a:ext uri="{FF2B5EF4-FFF2-40B4-BE49-F238E27FC236}">
                <a16:creationId xmlns:a16="http://schemas.microsoft.com/office/drawing/2014/main" id="{FA725D69-F66E-AE04-ABA6-FC0720DB230C}"/>
              </a:ext>
            </a:extLst>
          </p:cNvPr>
          <p:cNvSpPr/>
          <p:nvPr/>
        </p:nvSpPr>
        <p:spPr>
          <a:xfrm>
            <a:off x="8895365" y="2074210"/>
            <a:ext cx="2024829" cy="4457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ターゲット市場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FB08473-809E-9FB9-D94C-E6503A62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369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22F4373-9745-D65C-2A38-7E00490F1B18}"/>
              </a:ext>
            </a:extLst>
          </p:cNvPr>
          <p:cNvSpPr txBox="1"/>
          <p:nvPr/>
        </p:nvSpPr>
        <p:spPr>
          <a:xfrm>
            <a:off x="8532745" y="2118407"/>
            <a:ext cx="2181638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</a:t>
            </a:r>
            <a:r>
              <a:rPr lang="ja-JP" altLang="en-US" dirty="0"/>
              <a:t> </a:t>
            </a:r>
            <a:r>
              <a:rPr kumimoji="1" lang="ja-JP" altLang="en-US" dirty="0"/>
              <a:t>他企業との連携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EB03B73-37C8-4FBE-B020-F0957BAD7D6F}"/>
              </a:ext>
            </a:extLst>
          </p:cNvPr>
          <p:cNvSpPr/>
          <p:nvPr/>
        </p:nvSpPr>
        <p:spPr>
          <a:xfrm>
            <a:off x="1182755" y="2097157"/>
            <a:ext cx="5585792" cy="390607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（事業者名</a:t>
            </a:r>
            <a:r>
              <a:rPr lang="en-US" altLang="ja-JP" dirty="0">
                <a:solidFill>
                  <a:schemeClr val="tx1"/>
                </a:solidFill>
              </a:rPr>
              <a:t>/</a:t>
            </a:r>
            <a:r>
              <a:rPr lang="ja-JP" altLang="en-US" dirty="0">
                <a:solidFill>
                  <a:schemeClr val="tx1"/>
                </a:solidFill>
              </a:rPr>
              <a:t>社内体制）</a:t>
            </a:r>
            <a:endParaRPr lang="en-US" altLang="ja-JP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dirty="0">
                <a:solidFill>
                  <a:schemeClr val="tx1"/>
                </a:solidFill>
              </a:rPr>
              <a:t>技術部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kumimoji="1" lang="ja-JP" altLang="en-US" dirty="0">
                <a:solidFill>
                  <a:schemeClr val="tx1"/>
                </a:solidFill>
              </a:rPr>
              <a:t>統括責任者：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開発担当者：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・設計開発担当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 ・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dirty="0">
                <a:solidFill>
                  <a:schemeClr val="tx1"/>
                </a:solidFill>
              </a:rPr>
              <a:t>管理部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経理担当者：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　・資金調達、予算管理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endParaRPr kumimoji="1" lang="en-US" altLang="ja-JP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dirty="0">
                <a:solidFill>
                  <a:schemeClr val="tx1"/>
                </a:solidFill>
              </a:rPr>
              <a:t>営業部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営業担当者：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</a:rPr>
              <a:t>・ユーザーテスト担当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987D63-E6DE-A27E-7260-F66BC06F6FEF}"/>
              </a:ext>
            </a:extLst>
          </p:cNvPr>
          <p:cNvSpPr txBox="1"/>
          <p:nvPr/>
        </p:nvSpPr>
        <p:spPr>
          <a:xfrm>
            <a:off x="4104865" y="2663686"/>
            <a:ext cx="2534479" cy="313932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社内</a:t>
            </a:r>
            <a:r>
              <a:rPr kumimoji="1" lang="ja-JP" altLang="en-US" dirty="0"/>
              <a:t>工程</a:t>
            </a:r>
            <a:endParaRPr kumimoji="1" lang="en-US" altLang="ja-JP" dirty="0"/>
          </a:p>
          <a:p>
            <a:r>
              <a:rPr lang="ja-JP" altLang="en-US" dirty="0"/>
              <a:t>・</a:t>
            </a:r>
            <a:endParaRPr lang="en-US" altLang="ja-JP" dirty="0"/>
          </a:p>
          <a:p>
            <a:r>
              <a:rPr lang="ja-JP" altLang="en-US" dirty="0"/>
              <a:t>・</a:t>
            </a:r>
            <a:endParaRPr lang="en-US" altLang="ja-JP" dirty="0"/>
          </a:p>
          <a:p>
            <a:r>
              <a:rPr lang="ja-JP" altLang="en-US" dirty="0"/>
              <a:t>・</a:t>
            </a:r>
            <a:endParaRPr lang="en-US" altLang="ja-JP" dirty="0"/>
          </a:p>
          <a:p>
            <a:r>
              <a:rPr lang="ja-JP" altLang="en-US" dirty="0"/>
              <a:t>・</a:t>
            </a:r>
            <a:endParaRPr lang="en-US" altLang="ja-JP" dirty="0"/>
          </a:p>
          <a:p>
            <a:r>
              <a:rPr lang="ja-JP" altLang="en-US" dirty="0"/>
              <a:t>・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1D79F025-813F-355B-21EB-6B1DA136CCF3}"/>
              </a:ext>
            </a:extLst>
          </p:cNvPr>
          <p:cNvSpPr/>
          <p:nvPr/>
        </p:nvSpPr>
        <p:spPr>
          <a:xfrm>
            <a:off x="8746428" y="2484784"/>
            <a:ext cx="1739348" cy="6758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AA</a:t>
            </a:r>
            <a:r>
              <a:rPr kumimoji="1" lang="ja-JP" altLang="en-US" sz="1100" dirty="0">
                <a:solidFill>
                  <a:schemeClr val="tx1"/>
                </a:solidFill>
              </a:rPr>
              <a:t>社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ユーザーテスト実施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D2A402D-F5DF-90CE-D234-1C739CA3D732}"/>
              </a:ext>
            </a:extLst>
          </p:cNvPr>
          <p:cNvSpPr/>
          <p:nvPr/>
        </p:nvSpPr>
        <p:spPr>
          <a:xfrm>
            <a:off x="8741465" y="3275882"/>
            <a:ext cx="1694614" cy="6622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BB</a:t>
            </a:r>
            <a:r>
              <a:rPr kumimoji="1" lang="ja-JP" altLang="en-US" sz="1100" dirty="0">
                <a:solidFill>
                  <a:schemeClr val="tx1"/>
                </a:solidFill>
              </a:rPr>
              <a:t>社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pPr algn="ctr"/>
            <a:endParaRPr lang="en-US" altLang="ja-JP" sz="1100" dirty="0">
              <a:solidFill>
                <a:schemeClr val="tx1"/>
              </a:solidFill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C36F7FDF-3207-FFB7-B724-8AC871D67FE2}"/>
              </a:ext>
            </a:extLst>
          </p:cNvPr>
          <p:cNvSpPr/>
          <p:nvPr/>
        </p:nvSpPr>
        <p:spPr>
          <a:xfrm>
            <a:off x="8693424" y="4327254"/>
            <a:ext cx="1739348" cy="6758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dirty="0">
                <a:solidFill>
                  <a:schemeClr val="tx1"/>
                </a:solidFill>
              </a:rPr>
              <a:t>CC</a:t>
            </a:r>
            <a:r>
              <a:rPr kumimoji="1" lang="ja-JP" altLang="en-US" sz="1100" dirty="0">
                <a:solidFill>
                  <a:schemeClr val="tx1"/>
                </a:solidFill>
              </a:rPr>
              <a:t>社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技術指導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pPr algn="ctr"/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809D72FA-C353-DBF5-482E-B89F4AFC3273}"/>
              </a:ext>
            </a:extLst>
          </p:cNvPr>
          <p:cNvSpPr/>
          <p:nvPr/>
        </p:nvSpPr>
        <p:spPr>
          <a:xfrm>
            <a:off x="8713301" y="5234609"/>
            <a:ext cx="1739348" cy="67586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関係各社</a:t>
            </a:r>
            <a:endParaRPr kumimoji="1" lang="en-US" altLang="ja-JP" sz="1100" dirty="0">
              <a:solidFill>
                <a:schemeClr val="tx1"/>
              </a:solidFill>
            </a:endParaRPr>
          </a:p>
          <a:p>
            <a:pPr algn="ctr"/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9" name="左矢印 15">
            <a:extLst>
              <a:ext uri="{FF2B5EF4-FFF2-40B4-BE49-F238E27FC236}">
                <a16:creationId xmlns:a16="http://schemas.microsoft.com/office/drawing/2014/main" id="{86BD3ACC-6133-E22D-A785-10D68FD088DC}"/>
              </a:ext>
            </a:extLst>
          </p:cNvPr>
          <p:cNvSpPr/>
          <p:nvPr/>
        </p:nvSpPr>
        <p:spPr>
          <a:xfrm>
            <a:off x="6778488" y="5167472"/>
            <a:ext cx="1754257" cy="835763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資機材購入</a:t>
            </a:r>
          </a:p>
        </p:txBody>
      </p:sp>
      <p:sp>
        <p:nvSpPr>
          <p:cNvPr id="10" name="左右矢印 16">
            <a:extLst>
              <a:ext uri="{FF2B5EF4-FFF2-40B4-BE49-F238E27FC236}">
                <a16:creationId xmlns:a16="http://schemas.microsoft.com/office/drawing/2014/main" id="{9898B20F-2776-E319-B30E-7EB15C8985E0}"/>
              </a:ext>
            </a:extLst>
          </p:cNvPr>
          <p:cNvSpPr/>
          <p:nvPr/>
        </p:nvSpPr>
        <p:spPr>
          <a:xfrm>
            <a:off x="6771858" y="4247321"/>
            <a:ext cx="1792363" cy="822562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専門家指導</a:t>
            </a:r>
          </a:p>
        </p:txBody>
      </p:sp>
      <p:sp>
        <p:nvSpPr>
          <p:cNvPr id="11" name="左右矢印 17">
            <a:extLst>
              <a:ext uri="{FF2B5EF4-FFF2-40B4-BE49-F238E27FC236}">
                <a16:creationId xmlns:a16="http://schemas.microsoft.com/office/drawing/2014/main" id="{4F493577-AB8E-33F6-26DD-D5D3B126FC41}"/>
              </a:ext>
            </a:extLst>
          </p:cNvPr>
          <p:cNvSpPr/>
          <p:nvPr/>
        </p:nvSpPr>
        <p:spPr>
          <a:xfrm>
            <a:off x="6778488" y="2708414"/>
            <a:ext cx="1724434" cy="819977"/>
          </a:xfrm>
          <a:prstGeom prst="leftRightArrow">
            <a:avLst>
              <a:gd name="adj1" fmla="val 50000"/>
              <a:gd name="adj2" fmla="val 3916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業務委託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A82340BD-6579-A72C-D3C0-9D9275774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76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3E2E48-2EDF-E1F9-21AF-E769836578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1" y="1158591"/>
            <a:ext cx="11232000" cy="1242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E520D1-C509-EFC4-7485-C15142C617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000" y="2882760"/>
            <a:ext cx="11232000" cy="14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C06CFF-F35B-8191-A160-DC17D77D63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1" y="4880844"/>
            <a:ext cx="11232000" cy="1440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222BDD-B5CB-3320-47FA-B3290BA3B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65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5497536-10EE-6D00-DAFC-F56AF1A87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3F66114-A6F1-047B-9F56-D2F0C36832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94822" y="1771240"/>
            <a:ext cx="13896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BEC5EE5-02B0-84F1-29F2-26C1B28EB42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5530" y="1773508"/>
            <a:ext cx="13896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4FCECA8-A42E-558E-AF25-B576B0B7CE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06400" y="1771240"/>
            <a:ext cx="1494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993FCB8-CB08-B618-10AD-498A84D0313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94822" y="2061937"/>
            <a:ext cx="13896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A1A4EB5-7D11-17BF-387B-DA6735BE8F1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94822" y="2352634"/>
            <a:ext cx="13896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876A5AB-6956-8554-3E80-6192744531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5530" y="2066474"/>
            <a:ext cx="13896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245F0C-F070-4B2D-2459-4B40E46DE89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5530" y="2352634"/>
            <a:ext cx="13896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74C3E7C-1AFB-05A4-C5F3-9099056E645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06400" y="2061937"/>
            <a:ext cx="1494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D87CDA0-03EC-05D4-3851-EBEBB5BB1C7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99560" y="2350367"/>
            <a:ext cx="1494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D4FC66D-06B1-B5F7-9A6C-099BC7F5C56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84827" y="1771240"/>
            <a:ext cx="2448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4D7CFAA-6D77-1B12-FBD7-C430CA0D9AC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1670" y="2058806"/>
            <a:ext cx="2448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40BE634-7AAF-DB7D-1941-9D16EC489F9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84827" y="2350367"/>
            <a:ext cx="2448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20D66DA-2124-9A19-DD25-3A682B108E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84594" y="1771239"/>
            <a:ext cx="2916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8F03818-4CD8-5B15-A85B-5E4F0D22AC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70940" y="2058806"/>
            <a:ext cx="2916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9D7DAFC-B30F-21C9-6C82-7FB3E661BA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70940" y="2346373"/>
            <a:ext cx="2916000" cy="234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DB1C49D-46C4-8E4D-F844-3CF30F1BB3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94446" y="2928632"/>
            <a:ext cx="9910800" cy="230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2B7EA4F-61B1-7D77-5E1C-5F2D9841701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76140" y="3223866"/>
            <a:ext cx="9910800" cy="230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AF6CE0A-32AF-9C56-4F9D-AB49A3F738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94446" y="3510230"/>
            <a:ext cx="9910800" cy="230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94AAC43-37E8-F672-4647-1735BBBC58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8000" y="4086960"/>
            <a:ext cx="11188940" cy="226938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539006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225F467-DAA4-DC8E-BA4C-EA45E90D1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791592"/>
              </p:ext>
            </p:extLst>
          </p:nvPr>
        </p:nvGraphicFramePr>
        <p:xfrm>
          <a:off x="463791" y="2226178"/>
          <a:ext cx="11264413" cy="4244987"/>
        </p:xfrm>
        <a:graphic>
          <a:graphicData uri="http://schemas.openxmlformats.org/drawingml/2006/table">
            <a:tbl>
              <a:tblPr/>
              <a:tblGrid>
                <a:gridCol w="535420">
                  <a:extLst>
                    <a:ext uri="{9D8B030D-6E8A-4147-A177-3AD203B41FA5}">
                      <a16:colId xmlns:a16="http://schemas.microsoft.com/office/drawing/2014/main" val="3942172554"/>
                    </a:ext>
                  </a:extLst>
                </a:gridCol>
                <a:gridCol w="1091433">
                  <a:extLst>
                    <a:ext uri="{9D8B030D-6E8A-4147-A177-3AD203B41FA5}">
                      <a16:colId xmlns:a16="http://schemas.microsoft.com/office/drawing/2014/main" val="334597244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334727883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456498082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2308403294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2417920925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3797343318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2723775009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2561099498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4196200191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2593799912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2333980010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1594867625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817131633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3966104884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1886336585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3408182458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329936596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1620569063"/>
                    </a:ext>
                  </a:extLst>
                </a:gridCol>
                <a:gridCol w="535420">
                  <a:extLst>
                    <a:ext uri="{9D8B030D-6E8A-4147-A177-3AD203B41FA5}">
                      <a16:colId xmlns:a16="http://schemas.microsoft.com/office/drawing/2014/main" val="1956523672"/>
                    </a:ext>
                  </a:extLst>
                </a:gridCol>
              </a:tblGrid>
              <a:tr h="23736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No.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作業項目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令和８年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 gridSpan="1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令和９年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令和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94719"/>
                  </a:ext>
                </a:extLst>
              </a:tr>
              <a:tr h="2373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12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11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12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227499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例）○○の設計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105705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例）○○の加工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901186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71623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913769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501894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08813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69008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132667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69603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1036416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11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596992"/>
                  </a:ext>
                </a:extLst>
              </a:tr>
              <a:tr h="30689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altLang="ja-JP" sz="900" b="1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12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l" rtl="0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806" marR="4806" marT="4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741292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E37F315-4BA8-C8AD-A56F-9CAD9B51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4FA7BDA-4D0F-4DBE-744A-97AFCEBF0A50}"/>
              </a:ext>
            </a:extLst>
          </p:cNvPr>
          <p:cNvSpPr txBox="1">
            <a:spLocks/>
          </p:cNvSpPr>
          <p:nvPr/>
        </p:nvSpPr>
        <p:spPr>
          <a:xfrm>
            <a:off x="2972843" y="1353758"/>
            <a:ext cx="8712000" cy="338400"/>
          </a:xfrm>
          <a:prstGeom prst="rect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5480A3D-4989-2118-67DB-E4DD2B1107A9}"/>
              </a:ext>
            </a:extLst>
          </p:cNvPr>
          <p:cNvSpPr txBox="1">
            <a:spLocks/>
          </p:cNvSpPr>
          <p:nvPr/>
        </p:nvSpPr>
        <p:spPr>
          <a:xfrm>
            <a:off x="2972843" y="1755450"/>
            <a:ext cx="8712000" cy="291600"/>
          </a:xfrm>
          <a:prstGeom prst="rect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txBody>
          <a:bodyPr wrap="square" rtlCol="0">
            <a:noAutofit/>
          </a:bodyPr>
          <a:lstStyle/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09880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7FC2D77-38A4-BB53-8FB8-6DB2B30E3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7536" y="2197159"/>
            <a:ext cx="5220000" cy="1836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E4839F4-7D31-5511-1BCF-3D5847D1333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2239" y="2187000"/>
            <a:ext cx="3762000" cy="5688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5E619DA-6428-B88A-3A8E-9C4DFB87D8C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2239" y="2830288"/>
            <a:ext cx="3762000" cy="5688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863BAF3-E275-67E8-FE69-96178F1829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2239" y="3473154"/>
            <a:ext cx="3762000" cy="5688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kumimoji="1" lang="ja-JP" altLang="en-US" dirty="0"/>
          </a:p>
        </p:txBody>
      </p:sp>
      <p:sp>
        <p:nvSpPr>
          <p:cNvPr id="23" name="スライド番号プレースホルダー 22">
            <a:extLst>
              <a:ext uri="{FF2B5EF4-FFF2-40B4-BE49-F238E27FC236}">
                <a16:creationId xmlns:a16="http://schemas.microsoft.com/office/drawing/2014/main" id="{40C2C9E5-F636-F2FE-ACB6-01FE145DA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0EBD-8F7D-49C2-A323-5186B18BC80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00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CC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430</Words>
  <PresentationFormat>ワイド画面</PresentationFormat>
  <Paragraphs>329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ＭＳ 明朝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2026-03-04T02:10:55Z</dcterms:created>
  <dcterms:modified xsi:type="dcterms:W3CDTF">2026-05-13T00:53:30Z</dcterms:modified>
</cp:coreProperties>
</file>