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9" r:id="rId2"/>
    <p:sldId id="258" r:id="rId3"/>
    <p:sldId id="257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2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5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橋本 寿之" userId="395c05e257c1733c" providerId="LiveId" clId="{CF6721B6-51E3-4210-BB3E-3B22C0964152}"/>
    <pc:docChg chg="modSld">
      <pc:chgData name="橋本 寿之" userId="395c05e257c1733c" providerId="LiveId" clId="{CF6721B6-51E3-4210-BB3E-3B22C0964152}" dt="2022-09-19T11:09:35.091" v="32" actId="20577"/>
      <pc:docMkLst>
        <pc:docMk/>
      </pc:docMkLst>
      <pc:sldChg chg="modSp mod">
        <pc:chgData name="橋本 寿之" userId="395c05e257c1733c" providerId="LiveId" clId="{CF6721B6-51E3-4210-BB3E-3B22C0964152}" dt="2022-09-19T11:09:35.091" v="32" actId="20577"/>
        <pc:sldMkLst>
          <pc:docMk/>
          <pc:sldMk cId="0" sldId="257"/>
        </pc:sldMkLst>
        <pc:spChg chg="mod">
          <ac:chgData name="橋本 寿之" userId="395c05e257c1733c" providerId="LiveId" clId="{CF6721B6-51E3-4210-BB3E-3B22C0964152}" dt="2022-09-19T11:09:35.091" v="32" actId="20577"/>
          <ac:spMkLst>
            <pc:docMk/>
            <pc:sldMk cId="0" sldId="257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6C5F-F110-41AF-AAD9-D90A42EE8C7C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E8FF-6C59-48F5-94DD-35624002A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6C5F-F110-41AF-AAD9-D90A42EE8C7C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E8FF-6C59-48F5-94DD-35624002A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6C5F-F110-41AF-AAD9-D90A42EE8C7C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E8FF-6C59-48F5-94DD-35624002A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6C5F-F110-41AF-AAD9-D90A42EE8C7C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E8FF-6C59-48F5-94DD-35624002A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6C5F-F110-41AF-AAD9-D90A42EE8C7C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E8FF-6C59-48F5-94DD-35624002A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6C5F-F110-41AF-AAD9-D90A42EE8C7C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E8FF-6C59-48F5-94DD-35624002A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6C5F-F110-41AF-AAD9-D90A42EE8C7C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E8FF-6C59-48F5-94DD-35624002A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6C5F-F110-41AF-AAD9-D90A42EE8C7C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E8FF-6C59-48F5-94DD-35624002A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6C5F-F110-41AF-AAD9-D90A42EE8C7C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E8FF-6C59-48F5-94DD-35624002A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6C5F-F110-41AF-AAD9-D90A42EE8C7C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E8FF-6C59-48F5-94DD-35624002A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A6C5F-F110-41AF-AAD9-D90A42EE8C7C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8E8FF-6C59-48F5-94DD-35624002A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A6C5F-F110-41AF-AAD9-D90A42EE8C7C}" type="datetimeFigureOut">
              <a:rPr kumimoji="1" lang="ja-JP" altLang="en-US" smtClean="0"/>
              <a:t>2023/8/10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8E8FF-6C59-48F5-94DD-35624002AB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a.go.jp/representation/pdf/100121premiums_37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18307" y="311061"/>
            <a:ext cx="6129458" cy="8423369"/>
            <a:chOff x="418307" y="377969"/>
            <a:chExt cx="6129458" cy="8423369"/>
          </a:xfrm>
        </p:grpSpPr>
        <p:sp>
          <p:nvSpPr>
            <p:cNvPr id="27" name="AutoShape 22"/>
            <p:cNvSpPr>
              <a:spLocks noChangeArrowheads="1"/>
            </p:cNvSpPr>
            <p:nvPr/>
          </p:nvSpPr>
          <p:spPr bwMode="auto">
            <a:xfrm>
              <a:off x="772785" y="1639850"/>
              <a:ext cx="5337175" cy="633413"/>
            </a:xfrm>
            <a:prstGeom prst="horizontalScroll">
              <a:avLst>
                <a:gd name="adj" fmla="val 12500"/>
              </a:avLst>
            </a:prstGeom>
            <a:solidFill>
              <a:srgbClr val="DBE5F1">
                <a:alpha val="70000"/>
              </a:srgbClr>
            </a:solidFill>
            <a:ln w="31750">
              <a:solidFill>
                <a:srgbClr val="548DD4"/>
              </a:solidFill>
              <a:round/>
            </a:ln>
          </p:spPr>
          <p:txBody>
            <a:bodyPr vert="horz" wrap="square" lIns="74295" tIns="8890" rIns="74295" bIns="8890" numCol="1" anchor="t" anchorCtr="0" compatLnSpc="1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497451" y="1401783"/>
              <a:ext cx="5802712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ja-JP" sz="1200" kern="100" dirty="0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製品・技術の説明</a:t>
              </a:r>
              <a:r>
                <a:rPr lang="ja-JP" altLang="ja-JP" sz="1200" kern="100" dirty="0" smtClean="0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</a:t>
              </a:r>
              <a:r>
                <a:rPr lang="ja-JP" altLang="en-US" sz="1200" kern="1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従来品との比較等</a:t>
              </a:r>
              <a:r>
                <a:rPr lang="ja-JP" altLang="en-US" sz="1200" kern="100" dirty="0" smtClean="0"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）</a:t>
              </a:r>
              <a:endPara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1801061" y="377969"/>
              <a:ext cx="4746704" cy="483220"/>
            </a:xfrm>
            <a:prstGeom prst="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418307" y="377969"/>
              <a:ext cx="1375317" cy="483220"/>
            </a:xfrm>
            <a:prstGeom prst="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製品・技術名</a:t>
              </a: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1801061" y="864909"/>
              <a:ext cx="4746704" cy="483220"/>
            </a:xfrm>
            <a:prstGeom prst="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418307" y="864909"/>
              <a:ext cx="1375317" cy="483220"/>
            </a:xfrm>
            <a:prstGeom prst="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b="1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提案名</a:t>
              </a: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418307" y="1348128"/>
              <a:ext cx="6129458" cy="6226403"/>
            </a:xfrm>
            <a:prstGeom prst="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418307" y="7574531"/>
              <a:ext cx="3927090" cy="244474"/>
            </a:xfrm>
            <a:prstGeom prst="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会社名：　</a:t>
              </a: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418307" y="7812656"/>
              <a:ext cx="6129458" cy="244474"/>
            </a:xfrm>
            <a:prstGeom prst="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所在地：　</a:t>
              </a:r>
              <a:r>
                <a:rPr kumimoji="1" lang="ja-JP" altLang="en-US" sz="105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〒</a:t>
              </a:r>
              <a:endPara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418307" y="8065698"/>
              <a:ext cx="3165090" cy="244474"/>
            </a:xfrm>
            <a:prstGeom prst="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TEL: </a:t>
              </a:r>
              <a:endPara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4345397" y="7574531"/>
              <a:ext cx="2202368" cy="244474"/>
            </a:xfrm>
            <a:prstGeom prst="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担当者</a:t>
              </a:r>
              <a:r>
                <a:rPr kumimoji="1" lang="ja-JP" altLang="en-US" sz="105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</a:t>
              </a:r>
              <a:endPara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3586426" y="8065697"/>
              <a:ext cx="2961192" cy="244474"/>
            </a:xfrm>
            <a:prstGeom prst="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FAX</a:t>
              </a:r>
              <a:r>
                <a:rPr kumimoji="1" lang="ja-JP" altLang="en-US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</a:t>
              </a:r>
              <a:r>
                <a:rPr kumimoji="1" lang="en-US" altLang="ja-JP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endPara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418476" y="8306998"/>
              <a:ext cx="3165089" cy="244474"/>
            </a:xfrm>
            <a:prstGeom prst="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URL: </a:t>
              </a:r>
              <a:endPara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3583250" y="8306997"/>
              <a:ext cx="2964367" cy="244474"/>
            </a:xfrm>
            <a:prstGeom prst="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en-US" altLang="ja-JP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E-Mail: </a:t>
              </a:r>
              <a:endPara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3583250" y="8548296"/>
              <a:ext cx="1452367" cy="253042"/>
            </a:xfrm>
            <a:prstGeom prst="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5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連番</a:t>
              </a:r>
              <a:endPara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2381704" y="8539728"/>
              <a:ext cx="125437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ja-JP" sz="1100" b="1" dirty="0"/>
                <a:t>公社記入欄　⇒</a:t>
              </a:r>
              <a:endParaRPr kumimoji="1"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5035618" y="8556864"/>
              <a:ext cx="1512000" cy="244474"/>
            </a:xfrm>
            <a:prstGeom prst="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5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分野</a:t>
              </a:r>
              <a:endPara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948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03313" y="406400"/>
            <a:ext cx="6451487" cy="8621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88900" algn="l">
              <a:lnSpc>
                <a:spcPct val="150000"/>
              </a:lnSpc>
            </a:pPr>
            <a:r>
              <a:rPr lang="ja-JP" altLang="ja-JP" sz="105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注意事項</a:t>
            </a:r>
            <a:endParaRPr lang="en-US" altLang="ja-JP" sz="1050" b="1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R="88900" algn="l">
              <a:lnSpc>
                <a:spcPct val="150000"/>
              </a:lnSpc>
            </a:pPr>
            <a:endParaRPr lang="ja-JP" alt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R="88900" algn="l">
              <a:lnSpc>
                <a:spcPct val="150000"/>
              </a:lnSpc>
            </a:pPr>
            <a:r>
              <a:rPr lang="ja-JP" altLang="ja-JP" sz="1100" b="1" u="sng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①フォーマットについて</a:t>
            </a:r>
          </a:p>
          <a:p>
            <a:pPr marR="88900" algn="l">
              <a:lnSpc>
                <a:spcPct val="150000"/>
              </a:lnSpc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・製品情報等はすべて枠線内に記入して下さい。</a:t>
            </a:r>
          </a:p>
          <a:p>
            <a:pPr marR="88900" algn="l">
              <a:lnSpc>
                <a:spcPct val="150000"/>
              </a:lnSpc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・枠線の形状は変更しないで下さい。</a:t>
            </a:r>
          </a:p>
          <a:p>
            <a:pPr marR="88900" algn="l">
              <a:lnSpc>
                <a:spcPct val="150000"/>
              </a:lnSpc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・各項目、文字の大きさは記入要領に合わせて下さい。</a:t>
            </a:r>
          </a:p>
          <a:p>
            <a:pPr marR="88900" algn="l">
              <a:lnSpc>
                <a:spcPct val="150000"/>
              </a:lnSpc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・フォントは「明朝」または「ゴシック」を使用して下さい（半角・全角は問いません）。</a:t>
            </a:r>
          </a:p>
          <a:p>
            <a:pPr marR="88900" algn="l">
              <a:lnSpc>
                <a:spcPct val="150000"/>
              </a:lnSpc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・枠線の灰色・背景の白色以外であれば色の変更は自由です。</a:t>
            </a:r>
          </a:p>
          <a:p>
            <a:pPr marR="88900" algn="l">
              <a:lnSpc>
                <a:spcPct val="150000"/>
              </a:lnSpc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・枠線外の文字列は公社事務局使用欄であり、編集はできません。</a:t>
            </a:r>
          </a:p>
          <a:p>
            <a:pPr marR="88900" algn="l">
              <a:lnSpc>
                <a:spcPct val="150000"/>
              </a:lnSpc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105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写真欄やテキストボックスの配置は例であり、貴社製品・技術に合わせて編集をして下さい</a:t>
            </a: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。</a:t>
            </a:r>
          </a:p>
          <a:p>
            <a:pPr marR="88900" algn="l">
              <a:lnSpc>
                <a:spcPct val="150000"/>
              </a:lnSpc>
            </a:pPr>
            <a:r>
              <a:rPr lang="en-US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R="88900" algn="l">
              <a:lnSpc>
                <a:spcPct val="150000"/>
              </a:lnSpc>
            </a:pPr>
            <a:r>
              <a:rPr lang="ja-JP" altLang="ja-JP" sz="1100" b="1" u="sng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②表題の記入について</a:t>
            </a:r>
          </a:p>
          <a:p>
            <a:pPr marR="88900" algn="l">
              <a:lnSpc>
                <a:spcPct val="150000"/>
              </a:lnSpc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・製品名および提案名は太字</a:t>
            </a:r>
            <a:r>
              <a:rPr lang="en-US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16pt.</a:t>
            </a: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中央寄せで記入して下さい。</a:t>
            </a:r>
          </a:p>
          <a:p>
            <a:pPr marR="88900" algn="l">
              <a:lnSpc>
                <a:spcPct val="150000"/>
              </a:lnSpc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・「製品・技術名」には製品・技術の「名称」を記入して下さい。</a:t>
            </a:r>
          </a:p>
          <a:p>
            <a:pPr marR="88900" algn="l">
              <a:lnSpc>
                <a:spcPct val="150000"/>
              </a:lnSpc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・「提案名」は製品・技術により</a:t>
            </a:r>
            <a:r>
              <a:rPr lang="ja-JP" altLang="ja-JP" sz="105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どのような「課題解決」ができるか</a:t>
            </a: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を記入して下さい。</a:t>
            </a:r>
          </a:p>
          <a:p>
            <a:pPr marR="88900" algn="l">
              <a:lnSpc>
                <a:spcPct val="150000"/>
              </a:lnSpc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・製品名・提案名は枠内に一行で記入して下さい。</a:t>
            </a:r>
          </a:p>
          <a:p>
            <a:pPr marR="88900" algn="l">
              <a:lnSpc>
                <a:spcPct val="150000"/>
              </a:lnSpc>
            </a:pPr>
            <a:r>
              <a:rPr lang="en-US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lang="ja-JP" alt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R="88900" algn="l">
              <a:lnSpc>
                <a:spcPct val="150000"/>
              </a:lnSpc>
            </a:pPr>
            <a:r>
              <a:rPr lang="ja-JP" altLang="ja-JP" sz="1100" b="1" u="sng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③提案内容の記入について</a:t>
            </a:r>
          </a:p>
          <a:p>
            <a:pPr marR="88900" algn="l">
              <a:lnSpc>
                <a:spcPct val="150000"/>
              </a:lnSpc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・提案書の集約というイメージで、誰が見ても判りやすいものを目指して下さい。</a:t>
            </a:r>
          </a:p>
          <a:p>
            <a:pPr marR="88900" algn="l">
              <a:lnSpc>
                <a:spcPct val="150000"/>
              </a:lnSpc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・見やすく 伝わりやすくするため、</a:t>
            </a:r>
            <a:r>
              <a:rPr lang="ja-JP" altLang="ja-JP" sz="105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短文あるいはキーワードを箇条書きして下さい</a:t>
            </a:r>
            <a:r>
              <a:rPr lang="ja-JP" altLang="en-US" sz="105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（長文は避けて下さい）。</a:t>
            </a:r>
          </a:p>
          <a:p>
            <a:pPr marR="88900" algn="l">
              <a:lnSpc>
                <a:spcPct val="150000"/>
              </a:lnSpc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・青いリボンの中には製品・技術の「キャッチフレーズ」を記入して下さい。</a:t>
            </a:r>
          </a:p>
          <a:p>
            <a:pPr marR="88900" algn="l">
              <a:lnSpc>
                <a:spcPct val="150000"/>
              </a:lnSpc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・必ずしも比較表を作成する必要はありません。</a:t>
            </a:r>
          </a:p>
          <a:p>
            <a:pPr marR="88900" algn="l">
              <a:lnSpc>
                <a:spcPct val="150000"/>
              </a:lnSpc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・提案内容に関して参考・解説を載せる場合は本題を圧迫しないようにして下さい。</a:t>
            </a:r>
          </a:p>
          <a:p>
            <a:pPr marR="88900" algn="l">
              <a:lnSpc>
                <a:spcPct val="150000"/>
              </a:lnSpc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105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消費者庁の掲げる「比較広告ガイドライン」から逸脱しないで下さい（</a:t>
            </a:r>
            <a:r>
              <a:rPr lang="ja-JP" altLang="en-US" sz="105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下記</a:t>
            </a:r>
            <a:r>
              <a:rPr lang="ja-JP" altLang="ja-JP" sz="105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ＵＲＬ参照）。</a:t>
            </a:r>
            <a:endParaRPr lang="ja-JP" alt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R="88900" algn="l">
              <a:lnSpc>
                <a:spcPct val="150000"/>
              </a:lnSpc>
            </a:pPr>
            <a:r>
              <a:rPr lang="ja-JP" altLang="ja-JP" sz="105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（</a:t>
            </a:r>
            <a:r>
              <a:rPr lang="en-US" altLang="ja-JP" sz="1050" b="1" u="sng" kern="100" dirty="0">
                <a:solidFill>
                  <a:srgbClr val="0000FF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  <a:hlinkClick r:id="rId2"/>
              </a:rPr>
              <a:t>http://www.caa.go.jp/representation/pdf/100121premiums_37.pdf</a:t>
            </a:r>
            <a:r>
              <a:rPr lang="ja-JP" altLang="ja-JP" sz="1050" b="1" kern="100" dirty="0" smtClean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）</a:t>
            </a:r>
            <a:endParaRPr lang="ja-JP" alt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133350" marR="88900" indent="-133350" algn="l">
              <a:lnSpc>
                <a:spcPct val="150000"/>
              </a:lnSpc>
              <a:spcAft>
                <a:spcPts val="0"/>
              </a:spcAft>
            </a:pPr>
            <a:r>
              <a:rPr lang="ja-JP" altLang="en-US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比較対象は必ずしも特定の製品・技術である必要はなく、一般的な慣習や技法であっても構いません。</a:t>
            </a:r>
          </a:p>
          <a:p>
            <a:pPr marL="133350" marR="88900" indent="-133350" algn="l">
              <a:lnSpc>
                <a:spcPct val="150000"/>
              </a:lnSpc>
              <a:spcAft>
                <a:spcPts val="0"/>
              </a:spcAft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・他社の製品・技術を比較対象とする場合、直接的な記載か数値での比較かを問わず、</a:t>
            </a:r>
            <a:endParaRPr lang="en-US" alt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133350" marR="88900" indent="-133350" algn="l">
              <a:lnSpc>
                <a:spcPct val="150000"/>
              </a:lnSpc>
              <a:spcAft>
                <a:spcPts val="0"/>
              </a:spcAft>
            </a:pP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その</a:t>
            </a:r>
            <a:r>
              <a:rPr lang="ja-JP" altLang="ja-JP" sz="1050" b="1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比較対象を誹謗・中傷するような内容は決して記載しない</a:t>
            </a: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で下さい。</a:t>
            </a:r>
          </a:p>
          <a:p>
            <a:pPr marR="88900" algn="l">
              <a:lnSpc>
                <a:spcPct val="150000"/>
              </a:lnSpc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</a:p>
          <a:p>
            <a:pPr marR="88900" algn="l">
              <a:lnSpc>
                <a:spcPct val="150000"/>
              </a:lnSpc>
            </a:pPr>
            <a:r>
              <a:rPr lang="ja-JP" altLang="ja-JP" sz="1100" b="1" u="sng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④企業情報の記入について</a:t>
            </a:r>
          </a:p>
          <a:p>
            <a:pPr marR="88900" algn="l">
              <a:lnSpc>
                <a:spcPct val="150000"/>
              </a:lnSpc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・㈱や㈲を使わず株式会社、有限会社と正確に記入して下さい。</a:t>
            </a:r>
          </a:p>
          <a:p>
            <a:pPr marL="63500" marR="88900" indent="-63500" algn="l">
              <a:lnSpc>
                <a:spcPct val="150000"/>
              </a:lnSpc>
              <a:spcAft>
                <a:spcPts val="0"/>
              </a:spcAft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・住所は都内に登記されている本店を記入すること。本店が無い場合は都内に登記されて</a:t>
            </a:r>
            <a:r>
              <a:rPr lang="ja-JP" altLang="ja-JP" sz="1050" kern="100" dirty="0" smtClean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いる営業</a:t>
            </a: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拠点を記入して下さい。</a:t>
            </a:r>
          </a:p>
          <a:p>
            <a:pPr marR="88900" algn="l">
              <a:lnSpc>
                <a:spcPct val="150000"/>
              </a:lnSpc>
            </a:pP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・電話番号欄には携帯電話の番号は記入しないで下さい</a:t>
            </a:r>
            <a:r>
              <a:rPr lang="ja-JP" altLang="en-US" sz="105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05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（不特定多数に紹介する可能性があるため）</a:t>
            </a:r>
            <a:r>
              <a:rPr lang="ja-JP" altLang="ja-JP" sz="1050" kern="100" dirty="0" smtClean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。</a:t>
            </a:r>
            <a:endParaRPr lang="en-US" altLang="ja-JP" sz="1050" kern="100" dirty="0" smtClean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R="88900" algn="l">
              <a:lnSpc>
                <a:spcPct val="150000"/>
              </a:lnSpc>
            </a:pPr>
            <a:r>
              <a:rPr lang="ja-JP" altLang="en-US" sz="1050" kern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・各項目、</a:t>
            </a:r>
            <a:r>
              <a:rPr lang="en-US" altLang="ja-JP" sz="1050" kern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10.5pt</a:t>
            </a:r>
            <a:r>
              <a:rPr lang="ja-JP" altLang="en-US" sz="1050" kern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で記入して下さい。</a:t>
            </a:r>
            <a:endParaRPr lang="ja-JP" altLang="ja-JP" sz="105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203450" y="69850"/>
            <a:ext cx="2609850" cy="546100"/>
          </a:xfrm>
          <a:prstGeom prst="rect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カタログ（記入要領）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31560" y="8927963"/>
            <a:ext cx="72644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altLang="ja-JP" sz="7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20230701</a:t>
            </a:r>
            <a:endParaRPr kumimoji="1" lang="ja-JP" altLang="en-US" sz="7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AutoShape 22"/>
          <p:cNvSpPr>
            <a:spLocks noChangeArrowheads="1"/>
          </p:cNvSpPr>
          <p:nvPr/>
        </p:nvSpPr>
        <p:spPr bwMode="auto">
          <a:xfrm>
            <a:off x="772785" y="1639850"/>
            <a:ext cx="5337175" cy="633413"/>
          </a:xfrm>
          <a:prstGeom prst="horizontalScroll">
            <a:avLst>
              <a:gd name="adj" fmla="val 12500"/>
            </a:avLst>
          </a:prstGeom>
          <a:solidFill>
            <a:srgbClr val="DBE5F1">
              <a:alpha val="70000"/>
            </a:srgbClr>
          </a:solidFill>
          <a:ln w="31750">
            <a:solidFill>
              <a:srgbClr val="548DD4"/>
            </a:solidFill>
            <a:round/>
          </a:ln>
        </p:spPr>
        <p:txBody>
          <a:bodyPr vert="horz" wrap="square" lIns="74295" tIns="8890" rIns="74295" bIns="8890" numCol="1" anchor="t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ja-JP" altLang="en-US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メッセージ　２６</a:t>
            </a:r>
            <a:r>
              <a:rPr kumimoji="0" lang="en-US" altLang="ja-JP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pt.</a:t>
            </a:r>
            <a:r>
              <a:rPr kumimoji="0" lang="ja-JP" altLang="en-US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（中央寄せ）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762289" y="3171516"/>
            <a:ext cx="2537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●提案する製品・技術による解決策</a:t>
            </a:r>
          </a:p>
        </p:txBody>
      </p:sp>
      <p:pic>
        <p:nvPicPr>
          <p:cNvPr id="2078" name="Picture 3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2754" y="3559619"/>
            <a:ext cx="12192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9" name="Picture 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481" y="3559619"/>
            <a:ext cx="12192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4" name="直線コネクタ 53"/>
          <p:cNvCxnSpPr/>
          <p:nvPr/>
        </p:nvCxnSpPr>
        <p:spPr>
          <a:xfrm>
            <a:off x="3480180" y="3276060"/>
            <a:ext cx="0" cy="34937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3684086" y="4919540"/>
            <a:ext cx="26773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（左記課題をどのように解決できるか</a:t>
            </a:r>
            <a:endParaRPr kumimoji="1" lang="en-US" altLang="ja-JP" sz="12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簡潔に）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685205" y="5356868"/>
            <a:ext cx="150233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＜改善効果＞１２ｐｔ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761428" y="3171516"/>
            <a:ext cx="1954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●従来製品・技術の問題点</a:t>
            </a:r>
          </a:p>
        </p:txBody>
      </p:sp>
      <p:pic>
        <p:nvPicPr>
          <p:cNvPr id="67" name="Picture 3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893" y="3559619"/>
            <a:ext cx="12192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20" y="3559619"/>
            <a:ext cx="12192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テキスト ボックス 68"/>
          <p:cNvSpPr txBox="1"/>
          <p:nvPr/>
        </p:nvSpPr>
        <p:spPr>
          <a:xfrm>
            <a:off x="683225" y="4919540"/>
            <a:ext cx="2593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（箇条書きで課題をシンプルに列挙）</a:t>
            </a: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683225" y="5218348"/>
            <a:ext cx="11945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＜課題＞１２ｐｔ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l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</a:p>
        </p:txBody>
      </p:sp>
      <p:pic>
        <p:nvPicPr>
          <p:cNvPr id="58" name="図 5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178" y="4080089"/>
            <a:ext cx="971429" cy="285714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427" y="4080089"/>
            <a:ext cx="971429" cy="285714"/>
          </a:xfrm>
          <a:prstGeom prst="rect">
            <a:avLst/>
          </a:prstGeom>
        </p:spPr>
      </p:pic>
      <p:sp>
        <p:nvSpPr>
          <p:cNvPr id="78" name="テキスト ボックス 77"/>
          <p:cNvSpPr txBox="1"/>
          <p:nvPr/>
        </p:nvSpPr>
        <p:spPr>
          <a:xfrm>
            <a:off x="497451" y="1401783"/>
            <a:ext cx="58027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製品・技術の説明（</a:t>
            </a:r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誰のどのよう</a:t>
            </a:r>
            <a:r>
              <a:rPr lang="ja-JP" altLang="en-US" sz="1200" kern="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な課題の解決</a:t>
            </a:r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r>
              <a:rPr lang="ja-JP" altLang="en-US" sz="1200" kern="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役</a:t>
            </a:r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に立つのか</a:t>
            </a:r>
            <a:r>
              <a:rPr lang="ja-JP" altLang="en-US" sz="1200" kern="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をわかりやすく</a:t>
            </a:r>
            <a:r>
              <a:rPr lang="ja-JP" altLang="en-US" sz="1200" kern="10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312404" y="2313885"/>
            <a:ext cx="4310795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適応可能な分野：　　　　　　　　　　　　　　　　　　　　　　　　　　　　　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723481" y="2746661"/>
            <a:ext cx="2332853" cy="24395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提案する製品・技術　</a:t>
            </a:r>
            <a:r>
              <a:rPr kumimoji="1" lang="en-US" altLang="ja-JP" sz="10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12pt</a:t>
            </a:r>
            <a:endParaRPr kumimoji="1" lang="ja-JP" altLang="en-US" sz="105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761428" y="2740424"/>
            <a:ext cx="2332853" cy="24395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従来の提案する製品・技術　</a:t>
            </a:r>
            <a:r>
              <a:rPr kumimoji="1" lang="en-US" altLang="ja-JP" sz="105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12pt</a:t>
            </a:r>
            <a:endParaRPr kumimoji="1" lang="ja-JP" altLang="en-US" sz="105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416879" y="377969"/>
            <a:ext cx="6130886" cy="8430641"/>
            <a:chOff x="416879" y="377969"/>
            <a:chExt cx="6130886" cy="8430641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416879" y="377969"/>
              <a:ext cx="6130886" cy="8179679"/>
              <a:chOff x="375216" y="422219"/>
              <a:chExt cx="6130886" cy="8179679"/>
            </a:xfrm>
          </p:grpSpPr>
          <p:sp>
            <p:nvSpPr>
              <p:cNvPr id="24" name="正方形/長方形 23"/>
              <p:cNvSpPr/>
              <p:nvPr/>
            </p:nvSpPr>
            <p:spPr>
              <a:xfrm>
                <a:off x="1759398" y="422219"/>
                <a:ext cx="4746704" cy="483220"/>
              </a:xfrm>
              <a:prstGeom prst="rect">
                <a:avLst/>
              </a:prstGeom>
              <a:noFill/>
              <a:ln w="381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600" b="1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16pt </a:t>
                </a:r>
                <a:r>
                  <a:rPr kumimoji="1" lang="ja-JP" altLang="en-US" sz="1600" b="1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（中央寄せ）</a:t>
                </a:r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376644" y="422219"/>
                <a:ext cx="1375317" cy="483220"/>
              </a:xfrm>
              <a:prstGeom prst="rect">
                <a:avLst/>
              </a:prstGeom>
              <a:noFill/>
              <a:ln w="381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b="1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製品・技術名</a:t>
                </a:r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1759398" y="909159"/>
                <a:ext cx="4746704" cy="483220"/>
              </a:xfrm>
              <a:prstGeom prst="rect">
                <a:avLst/>
              </a:prstGeom>
              <a:noFill/>
              <a:ln w="381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600" b="1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16pt </a:t>
                </a:r>
                <a:r>
                  <a:rPr kumimoji="1" lang="ja-JP" altLang="en-US" sz="1600" b="1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（中央寄せ）</a:t>
                </a:r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376644" y="909159"/>
                <a:ext cx="1375317" cy="483220"/>
              </a:xfrm>
              <a:prstGeom prst="rect">
                <a:avLst/>
              </a:prstGeom>
              <a:noFill/>
              <a:ln w="381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b="1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提案名</a:t>
                </a:r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376644" y="1392378"/>
                <a:ext cx="6129458" cy="6226403"/>
              </a:xfrm>
              <a:prstGeom prst="rect">
                <a:avLst/>
              </a:prstGeom>
              <a:noFill/>
              <a:ln w="381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376644" y="7618781"/>
                <a:ext cx="3927090" cy="244474"/>
              </a:xfrm>
              <a:prstGeom prst="rect">
                <a:avLst/>
              </a:prstGeom>
              <a:noFill/>
              <a:ln w="381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05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会社名：　株式会社ｘｘｘｘｘ　　　（以下　各項目　</a:t>
                </a:r>
                <a:r>
                  <a:rPr kumimoji="1" lang="en-US" altLang="ja-JP" sz="105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10.5pt</a:t>
                </a:r>
                <a:r>
                  <a:rPr kumimoji="1" lang="ja-JP" altLang="en-US" sz="105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）</a:t>
                </a:r>
              </a:p>
            </p:txBody>
          </p:sp>
          <p:sp>
            <p:nvSpPr>
              <p:cNvPr id="35" name="正方形/長方形 34"/>
              <p:cNvSpPr/>
              <p:nvPr/>
            </p:nvSpPr>
            <p:spPr>
              <a:xfrm>
                <a:off x="376644" y="7856906"/>
                <a:ext cx="6129458" cy="244474"/>
              </a:xfrm>
              <a:prstGeom prst="rect">
                <a:avLst/>
              </a:prstGeom>
              <a:noFill/>
              <a:ln w="381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05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所在地：　〒　　　　　　　　　　　　　東京都・・・・・</a:t>
                </a:r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376960" y="8107112"/>
                <a:ext cx="3165090" cy="244474"/>
              </a:xfrm>
              <a:prstGeom prst="rect">
                <a:avLst/>
              </a:prstGeom>
              <a:noFill/>
              <a:ln w="381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05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TEL: </a:t>
                </a:r>
                <a:endParaRPr kumimoji="1" lang="ja-JP" altLang="en-US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4303734" y="7618781"/>
                <a:ext cx="2202368" cy="244474"/>
              </a:xfrm>
              <a:prstGeom prst="rect">
                <a:avLst/>
              </a:prstGeom>
              <a:noFill/>
              <a:ln w="381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105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担当者：　●●　●●</a:t>
                </a: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3544910" y="8107112"/>
                <a:ext cx="2961192" cy="244474"/>
              </a:xfrm>
              <a:prstGeom prst="rect">
                <a:avLst/>
              </a:prstGeom>
              <a:noFill/>
              <a:ln w="381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05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FAX</a:t>
                </a:r>
                <a:r>
                  <a:rPr kumimoji="1" lang="ja-JP" altLang="en-US" sz="105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：</a:t>
                </a:r>
                <a:r>
                  <a:rPr kumimoji="1" lang="en-US" altLang="ja-JP" sz="105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 </a:t>
                </a:r>
                <a:endParaRPr kumimoji="1" lang="ja-JP" altLang="en-US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375216" y="8356313"/>
                <a:ext cx="3165089" cy="244474"/>
              </a:xfrm>
              <a:prstGeom prst="rect">
                <a:avLst/>
              </a:prstGeom>
              <a:noFill/>
              <a:ln w="381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05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URL: </a:t>
                </a:r>
                <a:endParaRPr kumimoji="1" lang="ja-JP" altLang="en-US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41" name="正方形/長方形 40"/>
              <p:cNvSpPr/>
              <p:nvPr/>
            </p:nvSpPr>
            <p:spPr>
              <a:xfrm>
                <a:off x="3540305" y="8357424"/>
                <a:ext cx="2964367" cy="244474"/>
              </a:xfrm>
              <a:prstGeom prst="rect">
                <a:avLst/>
              </a:prstGeom>
              <a:noFill/>
              <a:ln w="381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1050" dirty="0">
                    <a:solidFill>
                      <a:schemeClr val="tx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E-Mail: </a:t>
                </a:r>
                <a:endParaRPr kumimoji="1" lang="ja-JP" altLang="en-US" sz="1050" dirty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sp>
          <p:nvSpPr>
            <p:cNvPr id="37" name="正方形/長方形 36"/>
            <p:cNvSpPr/>
            <p:nvPr/>
          </p:nvSpPr>
          <p:spPr>
            <a:xfrm>
              <a:off x="3580538" y="8563485"/>
              <a:ext cx="1452367" cy="244537"/>
            </a:xfrm>
            <a:prstGeom prst="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5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連番</a:t>
              </a:r>
              <a:endPara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5034335" y="8564136"/>
              <a:ext cx="1512000" cy="244474"/>
            </a:xfrm>
            <a:prstGeom prst="rect">
              <a:avLst/>
            </a:prstGeom>
            <a:noFill/>
            <a:ln w="381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1050" dirty="0" smtClean="0">
                  <a:solidFill>
                    <a:schemeClr val="tx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分野</a:t>
              </a:r>
              <a:endParaRPr kumimoji="1"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2332197" y="8546413"/>
              <a:ext cx="125437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ja-JP" sz="1100" b="1" dirty="0"/>
                <a:t>公社記入欄　⇒</a:t>
              </a:r>
              <a:endParaRPr kumimoji="1" lang="ja-JP" altLang="en-US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8100">
          <a:solidFill>
            <a:schemeClr val="bg2">
              <a:lumMod val="50000"/>
            </a:schemeClr>
          </a:solidFill>
        </a:ln>
      </a:spPr>
      <a:bodyPr rtlCol="0" anchor="ctr"/>
      <a:lstStyle>
        <a:defPPr algn="ctr">
          <a:defRPr kumimoji="1" sz="1050" dirty="0">
            <a:solidFill>
              <a:schemeClr val="tx1"/>
            </a:solidFill>
            <a:latin typeface="BIZ UDPゴシック" panose="020B0400000000000000" pitchFamily="50" charset="-128"/>
            <a:ea typeface="BIZ UDPゴシック" panose="020B0400000000000000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kumimoji="1" sz="1200" dirty="0" smtClean="0">
            <a:latin typeface="BIZ UDPゴシック" panose="020B0400000000000000" pitchFamily="50" charset="-128"/>
            <a:ea typeface="BIZ UDP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750</Words>
  <Application>Microsoft Office PowerPoint</Application>
  <PresentationFormat>画面に合わせる (4:3)</PresentationFormat>
  <Paragraphs>83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BIZ UDPゴシック</vt:lpstr>
      <vt:lpstr>ＭＳ Ｐゴシック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2023-07-25T04:03:33Z</dcterms:created>
  <dcterms:modified xsi:type="dcterms:W3CDTF">2023-08-10T00:14:19Z</dcterms:modified>
</cp:coreProperties>
</file>