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FF"/>
    <a:srgbClr val="0099FF"/>
    <a:srgbClr val="5562DD"/>
    <a:srgbClr val="0066FF"/>
    <a:srgbClr val="0000FF"/>
    <a:srgbClr val="07F946"/>
    <a:srgbClr val="FDB5EF"/>
    <a:srgbClr val="0000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638" y="-21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3" d="100"/>
        <a:sy n="6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571"/>
          </a:xfrm>
          <a:prstGeom prst="rect">
            <a:avLst/>
          </a:prstGeom>
        </p:spPr>
        <p:txBody>
          <a:bodyPr vert="horz" lIns="91120" tIns="45560" rIns="91120" bIns="4556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571"/>
          </a:xfrm>
          <a:prstGeom prst="rect">
            <a:avLst/>
          </a:prstGeom>
        </p:spPr>
        <p:txBody>
          <a:bodyPr vert="horz" lIns="91120" tIns="45560" rIns="91120" bIns="45560" rtlCol="0"/>
          <a:lstStyle>
            <a:lvl1pPr algn="r">
              <a:defRPr sz="1200"/>
            </a:lvl1pPr>
          </a:lstStyle>
          <a:p>
            <a:fld id="{D8F11A3F-4EC6-40C6-9101-BE530A41A176}" type="datetimeFigureOut">
              <a:rPr kumimoji="1" lang="ja-JP" altLang="en-US" smtClean="0"/>
              <a:pPr/>
              <a:t>2017/11/21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1182"/>
            <a:ext cx="2949787" cy="496570"/>
          </a:xfrm>
          <a:prstGeom prst="rect">
            <a:avLst/>
          </a:prstGeom>
        </p:spPr>
        <p:txBody>
          <a:bodyPr vert="horz" lIns="91120" tIns="45560" rIns="91120" bIns="4556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38" y="9441182"/>
            <a:ext cx="2949787" cy="496570"/>
          </a:xfrm>
          <a:prstGeom prst="rect">
            <a:avLst/>
          </a:prstGeom>
        </p:spPr>
        <p:txBody>
          <a:bodyPr vert="horz" lIns="91120" tIns="45560" rIns="91120" bIns="45560" rtlCol="0" anchor="b"/>
          <a:lstStyle>
            <a:lvl1pPr algn="r">
              <a:defRPr sz="1200"/>
            </a:lvl1pPr>
          </a:lstStyle>
          <a:p>
            <a:fld id="{AB388940-5E09-4174-95F0-A4FAD5E4913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7731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120" tIns="45560" rIns="91120" bIns="4556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120" tIns="45560" rIns="91120" bIns="45560" rtlCol="0"/>
          <a:lstStyle>
            <a:lvl1pPr algn="r">
              <a:defRPr sz="1200"/>
            </a:lvl1pPr>
          </a:lstStyle>
          <a:p>
            <a:fld id="{98B3BE61-7618-4100-A034-F9B09DF0E6EA}" type="datetimeFigureOut">
              <a:rPr kumimoji="1" lang="ja-JP" altLang="en-US" smtClean="0"/>
              <a:pPr/>
              <a:t>2017/11/21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746125"/>
            <a:ext cx="27940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20" tIns="45560" rIns="91120" bIns="4556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120" tIns="45560" rIns="91120" bIns="4556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120" tIns="45560" rIns="91120" bIns="4556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120" tIns="45560" rIns="91120" bIns="45560" rtlCol="0" anchor="b"/>
          <a:lstStyle>
            <a:lvl1pPr algn="r">
              <a:defRPr sz="1200"/>
            </a:lvl1pPr>
          </a:lstStyle>
          <a:p>
            <a:fld id="{3B9BDFF1-8879-41D4-9EB8-36D7C970D926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860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BDFF1-8879-41D4-9EB8-36D7C970D926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33816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5346" y="6736727"/>
            <a:ext cx="4227758" cy="117615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362CC-EB2B-4D97-B442-EC16F0C722CA}" type="datetime1">
              <a:rPr kumimoji="1" lang="ja-JP" altLang="en-US" smtClean="0"/>
              <a:pPr/>
              <a:t>2017/11/21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6B963-C08B-4D26-8FC3-58A166631BD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3186" y="4176388"/>
            <a:ext cx="5381513" cy="2390889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28750" y="975359"/>
            <a:ext cx="4800600" cy="463296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FDB99-9AA4-486D-8244-DDEF8F088150}" type="datetime1">
              <a:rPr kumimoji="1" lang="ja-JP" altLang="en-US" smtClean="0"/>
              <a:pPr/>
              <a:t>2017/11/21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6B963-C08B-4D26-8FC3-58A166631BD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9" y="502023"/>
            <a:ext cx="1543050" cy="6984452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93085" y="975360"/>
            <a:ext cx="3621965" cy="652630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8D20-41EC-429C-90CB-5471217388F5}" type="datetime1">
              <a:rPr kumimoji="1" lang="ja-JP" altLang="en-US" smtClean="0"/>
              <a:pPr/>
              <a:t>2017/11/21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6B963-C08B-4D26-8FC3-58A166631BD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E734-A16F-4F05-9D96-95CCBAE9973C}" type="datetime1">
              <a:rPr kumimoji="1" lang="ja-JP" altLang="en-US" smtClean="0"/>
              <a:pPr/>
              <a:t>2017/11/21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6B963-C08B-4D26-8FC3-58A166631BD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857250" y="975360"/>
            <a:ext cx="4800600" cy="46329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896" y="2896864"/>
            <a:ext cx="4475000" cy="3231128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6828" y="6143348"/>
            <a:ext cx="4477871" cy="1113947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895B0-47D9-4897-B94F-FD8C5B801D73}" type="datetime1">
              <a:rPr kumimoji="1" lang="ja-JP" altLang="en-US" smtClean="0"/>
              <a:pPr/>
              <a:t>2017/11/21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6B963-C08B-4D26-8FC3-58A166631BD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F677-2B56-45C5-9D65-76DEAB57C15C}" type="datetime1">
              <a:rPr kumimoji="1" lang="ja-JP" altLang="en-US" smtClean="0"/>
              <a:pPr/>
              <a:t>2017/11/21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6B963-C08B-4D26-8FC3-58A166631BD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57249" y="975359"/>
            <a:ext cx="2510028" cy="46329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975360"/>
            <a:ext cx="2510028" cy="46329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975360"/>
            <a:ext cx="2510028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7335" y="1867103"/>
            <a:ext cx="2510028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5477" y="975360"/>
            <a:ext cx="2510028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1865376"/>
            <a:ext cx="2510028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BB100-1D52-4840-B916-C615C5BE1386}" type="datetime1">
              <a:rPr kumimoji="1" lang="ja-JP" altLang="en-US" smtClean="0"/>
              <a:pPr/>
              <a:t>2017/11/21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6B963-C08B-4D26-8FC3-58A166631BD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AEFA4-D0C6-43DF-895E-F81468A5D705}" type="datetime1">
              <a:rPr kumimoji="1" lang="ja-JP" altLang="en-US" smtClean="0"/>
              <a:pPr/>
              <a:t>2017/11/21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6B963-C08B-4D26-8FC3-58A166631BD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0AFF-5CE5-4CED-912A-23B1F9B2D870}" type="datetime1">
              <a:rPr kumimoji="1" lang="ja-JP" altLang="en-US" smtClean="0"/>
              <a:pPr/>
              <a:t>2017/11/21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6B963-C08B-4D26-8FC3-58A166631BD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322" y="2946401"/>
            <a:ext cx="2727064" cy="1677991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5137" y="975360"/>
            <a:ext cx="3012814" cy="6526307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824" y="4663736"/>
            <a:ext cx="2541495" cy="28526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60DD1-C4A6-4B41-B07C-4931B313EF75}" type="datetime1">
              <a:rPr kumimoji="1" lang="ja-JP" altLang="en-US" smtClean="0"/>
              <a:pPr/>
              <a:t>2017/11/21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6B963-C08B-4D26-8FC3-58A166631BD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56381" y="1524000"/>
            <a:ext cx="3086100" cy="4170408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415" y="1347315"/>
            <a:ext cx="2770586" cy="2884027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DD84C-BD93-40C3-B089-2201D44F2D7A}" type="datetime1">
              <a:rPr kumimoji="1" lang="ja-JP" altLang="en-US" smtClean="0"/>
              <a:pPr/>
              <a:t>2017/11/21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6B963-C08B-4D26-8FC3-58A166631BD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451" y="5952561"/>
            <a:ext cx="4787654" cy="1524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807200"/>
            <a:ext cx="6858000" cy="23368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68072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502440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4967" y="5829557"/>
            <a:ext cx="4884383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976347"/>
            <a:ext cx="4800600" cy="4632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29150" y="8229601"/>
            <a:ext cx="18859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576E933-42F4-4930-9341-BCEB7FB6094A}" type="datetime1">
              <a:rPr kumimoji="1" lang="ja-JP" altLang="en-US" smtClean="0"/>
              <a:pPr/>
              <a:t>2017/11/21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" y="8229601"/>
            <a:ext cx="251460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57500" y="8229601"/>
            <a:ext cx="1371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096B963-C08B-4D26-8FC3-58A166631BD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kumimoji="1"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-510"/>
            <a:ext cx="6851176" cy="656783"/>
          </a:xfrm>
          <a:prstGeom prst="rect">
            <a:avLst/>
          </a:prstGeom>
          <a:solidFill>
            <a:schemeClr val="accent2">
              <a:lumMod val="50000"/>
              <a:alpha val="78000"/>
            </a:schemeClr>
          </a:solidFill>
          <a:ln w="50800" cmpd="thickThin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0" y="26785"/>
            <a:ext cx="6813376" cy="584775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schemeClr val="bg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（基礎編）</a:t>
            </a:r>
            <a:r>
              <a:rPr kumimoji="1" lang="ja-JP" altLang="en-US" sz="1600" dirty="0" smtClean="0">
                <a:solidFill>
                  <a:schemeClr val="bg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ja-JP" altLang="en-US" sz="1600" dirty="0" smtClean="0">
                <a:solidFill>
                  <a:schemeClr val="bg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下請取引契約及び代金法セミナー　　担当：平田・三好　</a:t>
            </a:r>
            <a:r>
              <a:rPr lang="ja-JP" altLang="en-US" sz="1600" dirty="0">
                <a:solidFill>
                  <a:schemeClr val="bg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endParaRPr lang="en-US" altLang="ja-JP" sz="1600" dirty="0" smtClean="0">
              <a:solidFill>
                <a:schemeClr val="bg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kumimoji="1" lang="ja-JP" altLang="en-US" sz="1600" dirty="0" smtClean="0">
                <a:solidFill>
                  <a:schemeClr val="bg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平成３０年</a:t>
            </a:r>
            <a:r>
              <a:rPr lang="ja-JP" altLang="en-US" sz="1600" dirty="0" smtClean="0">
                <a:solidFill>
                  <a:schemeClr val="bg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１</a:t>
            </a:r>
            <a:r>
              <a:rPr kumimoji="1" lang="ja-JP" altLang="en-US" sz="1600" dirty="0" smtClean="0">
                <a:solidFill>
                  <a:schemeClr val="bg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月</a:t>
            </a:r>
            <a:r>
              <a:rPr lang="ja-JP" altLang="en-US" sz="1600" dirty="0">
                <a:solidFill>
                  <a:schemeClr val="bg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２６</a:t>
            </a:r>
            <a:r>
              <a:rPr kumimoji="1" lang="ja-JP" altLang="en-US" sz="1600" dirty="0" smtClean="0">
                <a:solidFill>
                  <a:schemeClr val="bg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日（金）　１３：３０～１６：４０</a:t>
            </a:r>
            <a:endParaRPr kumimoji="1" lang="ja-JP" altLang="en-US" sz="1600" dirty="0">
              <a:solidFill>
                <a:schemeClr val="bg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808417"/>
              </p:ext>
            </p:extLst>
          </p:nvPr>
        </p:nvGraphicFramePr>
        <p:xfrm>
          <a:off x="116632" y="2528052"/>
          <a:ext cx="6696743" cy="283603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86951"/>
                <a:gridCol w="2217723"/>
                <a:gridCol w="1144631"/>
                <a:gridCol w="2047438"/>
              </a:tblGrid>
              <a:tr h="360039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企業名</a:t>
                      </a:r>
                      <a:endParaRPr kumimoji="1" lang="ja-JP" altLang="en-US" sz="1200" b="0" dirty="0"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/>
                      <a:endParaRPr kumimoji="1" lang="ja-JP" altLang="en-US" sz="1200" b="0" dirty="0"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6605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所在地</a:t>
                      </a:r>
                      <a:endParaRPr kumimoji="1" lang="ja-JP" altLang="en-US" sz="1200" b="0" dirty="0"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〒　　　　　－</a:t>
                      </a:r>
                      <a:endParaRPr kumimoji="1" lang="ja-JP" altLang="en-US" sz="1200" b="0" dirty="0"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23457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ＴＥＬ</a:t>
                      </a:r>
                      <a:endParaRPr kumimoji="1" lang="ja-JP" altLang="en-US" sz="1200" b="0" dirty="0"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b="0" dirty="0"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ＦＡＸ</a:t>
                      </a:r>
                      <a:endParaRPr kumimoji="1" lang="ja-JP" altLang="en-US" sz="1200" b="0" dirty="0"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b="0" dirty="0"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</a:tr>
              <a:tr h="323457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メールアドレス</a:t>
                      </a:r>
                      <a:endParaRPr kumimoji="1" lang="ja-JP" altLang="en-US" sz="1200" b="0" dirty="0"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/>
                      <a:endParaRPr kumimoji="1" lang="ja-JP" altLang="en-US" sz="1200" b="0" dirty="0"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</a:tr>
              <a:tr h="323457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資本金</a:t>
                      </a:r>
                      <a:endParaRPr kumimoji="1" lang="ja-JP" altLang="en-US" sz="1200" b="0" dirty="0"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　　　　　　　　　　　　　　　　　万円</a:t>
                      </a:r>
                      <a:endParaRPr kumimoji="1" lang="ja-JP" altLang="en-US" sz="1200" b="0" dirty="0"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従業員数</a:t>
                      </a:r>
                      <a:endParaRPr kumimoji="1" lang="ja-JP" altLang="en-US" sz="1200" b="0" dirty="0"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　　　　　　　　　　　　　　　　名　</a:t>
                      </a:r>
                      <a:endParaRPr kumimoji="1" lang="ja-JP" altLang="en-US" sz="1200" b="0" dirty="0"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</a:tr>
              <a:tr h="323457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主要取扱製品</a:t>
                      </a:r>
                      <a:endParaRPr kumimoji="1" lang="ja-JP" altLang="en-US" sz="1200" b="0" dirty="0"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b="0" dirty="0"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業種</a:t>
                      </a:r>
                      <a:endParaRPr kumimoji="1" lang="ja-JP" altLang="en-US" sz="1200" b="0" dirty="0"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b="0" dirty="0"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</a:tr>
              <a:tr h="308059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受講者１</a:t>
                      </a:r>
                      <a:endParaRPr kumimoji="1" lang="ja-JP" altLang="en-US" sz="1200" b="0" dirty="0"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 smtClean="0"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（役職）</a:t>
                      </a:r>
                      <a:endParaRPr kumimoji="1" lang="ja-JP" altLang="en-US" sz="1100" b="0" dirty="0"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（氏名）</a:t>
                      </a:r>
                      <a:endParaRPr kumimoji="1" lang="ja-JP" altLang="en-US" sz="1100" dirty="0"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08059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受講者２</a:t>
                      </a:r>
                      <a:endParaRPr kumimoji="1" lang="ja-JP" altLang="en-US" sz="1200" b="0" dirty="0"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 smtClean="0"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（役職）</a:t>
                      </a:r>
                      <a:endParaRPr kumimoji="1" lang="ja-JP" altLang="en-US" sz="1100" b="0" dirty="0"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latin typeface="HGP創英ﾌﾟﾚｾﾞﾝｽEB" panose="02020800000000000000" pitchFamily="18" charset="-128"/>
                          <a:ea typeface="HGP創英ﾌﾟﾚｾﾞﾝｽEB" panose="02020800000000000000" pitchFamily="18" charset="-128"/>
                        </a:rPr>
                        <a:t>（氏名）</a:t>
                      </a:r>
                      <a:endParaRPr kumimoji="1" lang="ja-JP" altLang="en-US" sz="1100" dirty="0">
                        <a:latin typeface="HGP創英ﾌﾟﾚｾﾞﾝｽEB" panose="02020800000000000000" pitchFamily="18" charset="-128"/>
                        <a:ea typeface="HGP創英ﾌﾟﾚｾﾞﾝｽEB" panose="02020800000000000000" pitchFamily="18" charset="-128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" name="テキスト ボックス 24"/>
          <p:cNvSpPr txBox="1"/>
          <p:nvPr/>
        </p:nvSpPr>
        <p:spPr>
          <a:xfrm>
            <a:off x="44624" y="5364088"/>
            <a:ext cx="68133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＊受講証等は発行いたしませんので、当日会場に直接お越しください。</a:t>
            </a:r>
            <a:endParaRPr lang="en-US" altLang="ja-JP" sz="1200" dirty="0" smtClean="0">
              <a:solidFill>
                <a:srgbClr val="FF000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0" y="5652120"/>
            <a:ext cx="4365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【</a:t>
            </a:r>
            <a:r>
              <a:rPr kumimoji="1" lang="ja-JP" altLang="en-US" sz="1600" b="1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会場アクセス</a:t>
            </a:r>
            <a:r>
              <a:rPr kumimoji="1" lang="en-US" altLang="ja-JP" sz="1600" b="1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】</a:t>
            </a:r>
            <a:endParaRPr kumimoji="1" lang="ja-JP" altLang="en-US" sz="1600" b="1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3707" y="971600"/>
            <a:ext cx="675521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u="sng" dirty="0" smtClean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①公社ホームページから　</a:t>
            </a:r>
            <a:r>
              <a:rPr lang="ja-JP" altLang="en-US" sz="14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　　　　</a:t>
            </a:r>
            <a:endParaRPr lang="en-US" altLang="ja-JP" sz="1400" dirty="0" smtClean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4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ja-JP" altLang="en-US" sz="14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en-US" altLang="ja-JP" sz="14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http://www.tokyo-kosha.or.jp</a:t>
            </a:r>
            <a:r>
              <a:rPr lang="ja-JP" altLang="en-US" sz="14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のセミナーページから「</a:t>
            </a:r>
            <a:r>
              <a:rPr lang="ja-JP" altLang="en-US" sz="14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申込</a:t>
            </a:r>
            <a:r>
              <a:rPr lang="ja-JP" altLang="en-US" sz="14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み</a:t>
            </a:r>
            <a:r>
              <a:rPr lang="ja-JP" altLang="en-US" sz="14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フォーム</a:t>
            </a:r>
            <a:r>
              <a:rPr lang="ja-JP" altLang="en-US" sz="14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」に必要事項を</a:t>
            </a:r>
            <a:r>
              <a:rPr lang="ja-JP" altLang="en-US" sz="14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入</a:t>
            </a:r>
            <a:endParaRPr lang="en-US" altLang="ja-JP" sz="1400" dirty="0" smtClean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4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ja-JP" altLang="en-US" sz="14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ja-JP" altLang="en-US" sz="1400" dirty="0" err="1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力</a:t>
            </a:r>
            <a:r>
              <a:rPr lang="ja-JP" altLang="en-US" sz="1400" dirty="0" err="1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して</a:t>
            </a:r>
            <a:r>
              <a:rPr lang="ja-JP" altLang="en-US" sz="14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送信してください。</a:t>
            </a:r>
            <a:endParaRPr lang="en-US" altLang="ja-JP" sz="1400" dirty="0" smtClean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kumimoji="1" lang="ja-JP" altLang="en-US" sz="1400" u="sng" dirty="0" smtClean="0">
                <a:solidFill>
                  <a:srgbClr val="FF000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②メールから　</a:t>
            </a:r>
            <a:r>
              <a:rPr lang="ja-JP" altLang="en-US" sz="14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 </a:t>
            </a:r>
            <a:endParaRPr lang="en-US" altLang="ja-JP" sz="1400" dirty="0" smtClean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kumimoji="1" lang="ja-JP" altLang="en-US" sz="14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kumimoji="1" lang="ja-JP" altLang="en-US" sz="14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本「申込書」に必要事項を記入し、</a:t>
            </a:r>
            <a:r>
              <a:rPr kumimoji="1" lang="en-US" altLang="ja-JP" sz="14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torihiki@tokyo-kosha.or.jp</a:t>
            </a:r>
            <a:r>
              <a:rPr kumimoji="1" lang="ja-JP" altLang="en-US" sz="14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宛に</a:t>
            </a:r>
            <a:r>
              <a:rPr lang="ja-JP" altLang="en-US" sz="1400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送信してください。</a:t>
            </a:r>
            <a:endParaRPr lang="en-US" altLang="ja-JP" sz="1400" dirty="0" smtClean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-27384" y="705054"/>
            <a:ext cx="4365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【</a:t>
            </a:r>
            <a:r>
              <a:rPr kumimoji="1" lang="ja-JP" altLang="en-US" sz="1600" b="1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お申し込み方法</a:t>
            </a:r>
            <a:r>
              <a:rPr kumimoji="1" lang="en-US" altLang="ja-JP" sz="1600" b="1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】</a:t>
            </a:r>
            <a:endParaRPr kumimoji="1" lang="ja-JP" altLang="en-US" sz="1600" b="1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-27384" y="2168012"/>
            <a:ext cx="4365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【</a:t>
            </a:r>
            <a:r>
              <a:rPr kumimoji="1" lang="ja-JP" altLang="en-US" sz="1600" b="1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受講</a:t>
            </a:r>
            <a:r>
              <a:rPr lang="ja-JP" altLang="en-US" sz="1600" b="1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申込書</a:t>
            </a:r>
            <a:r>
              <a:rPr kumimoji="1" lang="en-US" altLang="ja-JP" sz="1600" b="1" dirty="0" smtClean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】</a:t>
            </a:r>
            <a:endParaRPr kumimoji="1" lang="ja-JP" altLang="en-US" sz="1600" b="1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2008" y="8277507"/>
            <a:ext cx="68133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lang="ja-JP" altLang="en-US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個人情報の取り扱いについて</a:t>
            </a:r>
            <a:r>
              <a:rPr lang="en-US" altLang="ja-JP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</a:p>
          <a:p>
            <a:r>
              <a:rPr lang="ja-JP" altLang="ja-JP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</a:t>
            </a:r>
            <a:r>
              <a:rPr lang="ja-JP" altLang="ja-JP" sz="8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利用者　　当公社、講師　</a:t>
            </a:r>
            <a:r>
              <a:rPr lang="ja-JP" altLang="ja-JP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</a:t>
            </a:r>
            <a:r>
              <a:rPr lang="ja-JP" altLang="ja-JP" sz="8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利用目的　１．当該事業の事務連絡や運営管理・統計分析のために使用します</a:t>
            </a:r>
            <a:r>
              <a:rPr lang="ja-JP" altLang="ja-JP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。</a:t>
            </a:r>
            <a:r>
              <a:rPr lang="ja-JP" altLang="en-US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ja-JP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２</a:t>
            </a:r>
            <a:r>
              <a:rPr lang="ja-JP" altLang="ja-JP" sz="8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．経営支援・技術支援等各種事業案内やアンケート調査依頼等を行う場合</a:t>
            </a:r>
            <a:r>
              <a:rPr lang="ja-JP" altLang="ja-JP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があります。※</a:t>
            </a:r>
            <a:r>
              <a:rPr lang="ja-JP" altLang="ja-JP" sz="8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上記２を希望されない方は、当該事業担当者までご連絡ください。</a:t>
            </a:r>
          </a:p>
          <a:p>
            <a:r>
              <a:rPr lang="ja-JP" altLang="ja-JP" sz="8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○第三者への提供　　原則として行いませんが、以下により行政機関へ提供する場合があります</a:t>
            </a:r>
            <a:r>
              <a:rPr lang="ja-JP" altLang="ja-JP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。</a:t>
            </a:r>
            <a:r>
              <a:rPr lang="ja-JP" altLang="en-US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①（</a:t>
            </a:r>
            <a:r>
              <a:rPr lang="ja-JP" altLang="ja-JP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目的</a:t>
            </a:r>
            <a:r>
              <a:rPr lang="ja-JP" altLang="en-US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</a:t>
            </a:r>
            <a:r>
              <a:rPr lang="ja-JP" altLang="ja-JP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当公社</a:t>
            </a:r>
            <a:r>
              <a:rPr lang="ja-JP" altLang="ja-JP" sz="8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からの事業報告、各種事業案内・アンケート調査依頼</a:t>
            </a:r>
            <a:r>
              <a:rPr lang="ja-JP" altLang="ja-JP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等</a:t>
            </a:r>
            <a:r>
              <a:rPr lang="ja-JP" altLang="en-US" sz="8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②（</a:t>
            </a:r>
            <a:r>
              <a:rPr lang="ja-JP" altLang="ja-JP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項目</a:t>
            </a:r>
            <a:r>
              <a:rPr lang="ja-JP" altLang="en-US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</a:t>
            </a:r>
            <a:r>
              <a:rPr lang="ja-JP" altLang="ja-JP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氏名</a:t>
            </a:r>
            <a:r>
              <a:rPr lang="ja-JP" altLang="ja-JP" sz="8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、連絡先等、当該事業申込書記載の</a:t>
            </a:r>
            <a:r>
              <a:rPr lang="ja-JP" altLang="ja-JP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内容</a:t>
            </a:r>
            <a:r>
              <a:rPr lang="ja-JP" altLang="en-US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③（</a:t>
            </a:r>
            <a:r>
              <a:rPr lang="ja-JP" altLang="ja-JP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手段</a:t>
            </a:r>
            <a:r>
              <a:rPr lang="ja-JP" altLang="en-US" sz="8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</a:t>
            </a:r>
            <a:r>
              <a:rPr lang="ja-JP" altLang="ja-JP" sz="8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ja-JP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電子データ</a:t>
            </a:r>
            <a:r>
              <a:rPr lang="ja-JP" altLang="ja-JP" sz="8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、</a:t>
            </a:r>
            <a:r>
              <a:rPr lang="ja-JP" altLang="ja-JP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プリントアウト</a:t>
            </a:r>
            <a:r>
              <a:rPr lang="ja-JP" altLang="ja-JP" sz="8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した</a:t>
            </a:r>
            <a:r>
              <a:rPr lang="ja-JP" altLang="ja-JP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用紙※</a:t>
            </a:r>
            <a:r>
              <a:rPr lang="ja-JP" altLang="ja-JP" sz="8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上記２を希望されない方は、当該事業担当者までご連絡ください</a:t>
            </a:r>
            <a:r>
              <a:rPr lang="ja-JP" altLang="ja-JP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。＊</a:t>
            </a:r>
            <a:r>
              <a:rPr lang="ja-JP" altLang="ja-JP" sz="8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個人情報は「個人情報の保護に関する要綱」に基づき管理しております</a:t>
            </a:r>
            <a:r>
              <a:rPr lang="ja-JP" altLang="ja-JP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。</a:t>
            </a:r>
            <a:r>
              <a:rPr lang="ja-JP" altLang="en-US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詳しくは当社</a:t>
            </a:r>
            <a:r>
              <a:rPr lang="ja-JP" altLang="en-US" sz="8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ＨＰ</a:t>
            </a:r>
            <a:r>
              <a:rPr lang="ja-JP" altLang="en-US" sz="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をご覧ください。</a:t>
            </a:r>
            <a:endParaRPr kumimoji="1" lang="ja-JP" altLang="en-US" sz="8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71" t="28727" r="13296" b="20929"/>
          <a:stretch/>
        </p:blipFill>
        <p:spPr bwMode="auto">
          <a:xfrm>
            <a:off x="78941" y="5971858"/>
            <a:ext cx="3346647" cy="2278783"/>
          </a:xfrm>
          <a:prstGeom prst="rect">
            <a:avLst/>
          </a:prstGeom>
          <a:noFill/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8" name="Picture 7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730" b="2688"/>
          <a:stretch/>
        </p:blipFill>
        <p:spPr bwMode="auto">
          <a:xfrm>
            <a:off x="3457992" y="7060632"/>
            <a:ext cx="3365887" cy="615519"/>
          </a:xfrm>
          <a:prstGeom prst="rect">
            <a:avLst/>
          </a:prstGeom>
          <a:noFill/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571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リップストリーム">
  <a:themeElements>
    <a:clrScheme name="スリップストリーム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スリップストリーム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スリップストリーム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2249</TotalTime>
  <Words>75</Words>
  <Application>Microsoft Office PowerPoint</Application>
  <PresentationFormat>画面に合わせる (4:3)</PresentationFormat>
  <Paragraphs>33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スリップストリーム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三好 昌之</cp:lastModifiedBy>
  <cp:revision>223</cp:revision>
  <cp:lastPrinted>2015-02-05T08:10:49Z</cp:lastPrinted>
  <dcterms:created xsi:type="dcterms:W3CDTF">2015-01-27T02:13:18Z</dcterms:created>
  <dcterms:modified xsi:type="dcterms:W3CDTF">2017-11-21T01:45:48Z</dcterms:modified>
</cp:coreProperties>
</file>