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0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68" y="-101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8B5C75D6-20F3-4082-8A80-25BD6B293EED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59"/>
          </a:xfrm>
          <a:prstGeom prst="rect">
            <a:avLst/>
          </a:prstGeom>
        </p:spPr>
        <p:txBody>
          <a:bodyPr vert="horz" lIns="91751" tIns="45875" rIns="91751" bIns="458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300945A3-EAA1-4954-90D8-B8CB2CA3B6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77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1FEE-8CD8-4088-B925-489EB3797949}" type="datetimeFigureOut">
              <a:rPr kumimoji="1" lang="ja-JP" altLang="en-US" smtClean="0"/>
              <a:pPr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DCBAC-DF3A-4109-816B-69550D16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632" y="4932040"/>
            <a:ext cx="6552728" cy="57606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申込み方法　本申込み用紙をＦＡＸにて送付、または公社ホームページからお申込み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ください。</a:t>
            </a:r>
            <a:r>
              <a:rPr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受　講　証　受講証は発行いたしません。また、申込後の確認連絡は差上げておりません。</a:t>
            </a:r>
            <a:r>
              <a:rPr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en-US" altLang="ja-JP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en-US" altLang="ja-JP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             </a:t>
            </a: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申込み後は、当日直接会場までお越しください。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78366"/>
              </p:ext>
            </p:extLst>
          </p:nvPr>
        </p:nvGraphicFramePr>
        <p:xfrm>
          <a:off x="260648" y="1222673"/>
          <a:ext cx="6408713" cy="3727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91"/>
                <a:gridCol w="1641255"/>
                <a:gridCol w="625241"/>
                <a:gridCol w="1328635"/>
                <a:gridCol w="1406791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企業名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63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所在地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〒　　　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　　　　　　　　　　　区　市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　　　　　　　　　　　町　村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3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資本金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業種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（○で囲む）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製造業・卸売業・小売業・サービス業・その他（　　　　　　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85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主要な製品（商品）・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サービス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60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出席者名①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（部署・役職）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（氏名・ふりがな）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60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出席者名②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（部署・役職）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（氏名・ふりがな）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3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電話番号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3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ＦＡＸ番号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31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Ｅ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ｍａｉｌ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タイトル 1"/>
          <p:cNvSpPr txBox="1">
            <a:spLocks/>
          </p:cNvSpPr>
          <p:nvPr/>
        </p:nvSpPr>
        <p:spPr>
          <a:xfrm>
            <a:off x="116632" y="371153"/>
            <a:ext cx="6704792" cy="975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第３回</a:t>
            </a:r>
            <a:r>
              <a:rPr lang="ja-JP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生産性</a:t>
            </a:r>
            <a:r>
              <a:rPr lang="ja-JP" altLang="ja-JP" sz="2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革新</a:t>
            </a:r>
            <a:r>
              <a:rPr lang="ja-JP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セミナー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受講申込書</a:t>
            </a:r>
            <a:endParaRPr lang="en-US" altLang="ja-JP" sz="20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31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年３月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日（火）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13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時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分～</a:t>
            </a:r>
            <a:r>
              <a:rPr lang="en-US" altLang="ja-JP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16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時</a:t>
            </a:r>
            <a:r>
              <a:rPr lang="en-US" altLang="ja-JP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8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分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13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時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00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分開場）</a:t>
            </a:r>
            <a:endParaRPr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107950" y="5652120"/>
            <a:ext cx="3753098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7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7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お申</a:t>
            </a:r>
            <a:r>
              <a:rPr lang="ja-JP" altLang="en-US" sz="700" dirty="0">
                <a:latin typeface="HGSｺﾞｼｯｸM" pitchFamily="50" charset="-128"/>
                <a:ea typeface="HGSｺﾞｼｯｸM" pitchFamily="50" charset="-128"/>
              </a:rPr>
              <a:t>し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込み者の個人情報の取り扱いについて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＜利用目的＞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700" dirty="0">
                <a:latin typeface="HGSｺﾞｼｯｸM" pitchFamily="50" charset="-128"/>
                <a:ea typeface="HGSｺﾞｼｯｸM" pitchFamily="50" charset="-128"/>
              </a:rPr>
              <a:t>１．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当該事業の事務連絡や管理運営・統計分析のために使用します。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700" dirty="0">
                <a:latin typeface="HGSｺﾞｼｯｸM" pitchFamily="50" charset="-128"/>
                <a:ea typeface="HGSｺﾞｼｯｸM" pitchFamily="50" charset="-128"/>
              </a:rPr>
              <a:t>２．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経営支援・技術支援等各種事業案内やアンケート調査依頼等を行う場合があります。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※上記</a:t>
            </a:r>
            <a:r>
              <a:rPr lang="en-US" altLang="ja-JP" sz="700" dirty="0">
                <a:latin typeface="HGSｺﾞｼｯｸM" pitchFamily="50" charset="-128"/>
                <a:ea typeface="HGSｺﾞｼｯｸM" pitchFamily="50" charset="-128"/>
              </a:rPr>
              <a:t>2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を辞退される方は、当該事業担当者までご連絡ください。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 smtClean="0">
                <a:latin typeface="HGSｺﾞｼｯｸM" pitchFamily="50" charset="-128"/>
                <a:ea typeface="HGSｺﾞｼｯｸM" pitchFamily="50" charset="-128"/>
              </a:rPr>
              <a:t>＜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第三者への提供＞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原則として行いませんが、以下により行政機関へ提供する場合があります。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目的</a:t>
            </a:r>
            <a:r>
              <a:rPr lang="en-US" altLang="ja-JP" sz="700" dirty="0">
                <a:latin typeface="HGSｺﾞｼｯｸM" pitchFamily="50" charset="-128"/>
                <a:ea typeface="HGSｺﾞｼｯｸM" pitchFamily="50" charset="-128"/>
              </a:rPr>
              <a:t>1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　当公社からの行政機関への事業報告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目的</a:t>
            </a:r>
            <a:r>
              <a:rPr lang="en-US" altLang="ja-JP" sz="700" dirty="0">
                <a:latin typeface="HGSｺﾞｼｯｸM" pitchFamily="50" charset="-128"/>
                <a:ea typeface="HGSｺﾞｼｯｸM" pitchFamily="50" charset="-128"/>
              </a:rPr>
              <a:t>2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　行政機関からの各種事業案内、アンケート調査依頼等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項目　氏名、連絡先等、当該事業申込書記載の内容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手段　電子データ、プリントアウトした用紙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※目的</a:t>
            </a:r>
            <a:r>
              <a:rPr lang="en-US" altLang="ja-JP" sz="700" dirty="0">
                <a:latin typeface="HGSｺﾞｼｯｸM" pitchFamily="50" charset="-128"/>
                <a:ea typeface="HGSｺﾞｼｯｸM" pitchFamily="50" charset="-128"/>
              </a:rPr>
              <a:t>2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を辞退される方は、当該事業担当者までご連絡ください。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※個人情報は「個人情報の保護に関する要綱」に基づき管理しております</a:t>
            </a:r>
            <a:r>
              <a:rPr lang="ja-JP" altLang="ja-JP" sz="700" dirty="0" smtClean="0">
                <a:latin typeface="HGSｺﾞｼｯｸM" pitchFamily="50" charset="-128"/>
                <a:ea typeface="HGSｺﾞｼｯｸM" pitchFamily="50" charset="-128"/>
              </a:rPr>
              <a:t>。</a:t>
            </a:r>
            <a:endParaRPr lang="en-US" altLang="ja-JP" sz="700" dirty="0" smtClean="0">
              <a:latin typeface="HGSｺﾞｼｯｸM" pitchFamily="50" charset="-128"/>
              <a:ea typeface="HGSｺﾞｼｯｸM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 smtClean="0">
                <a:latin typeface="HGSｺﾞｼｯｸM" pitchFamily="50" charset="-128"/>
                <a:ea typeface="HGSｺﾞｼｯｸM" pitchFamily="50" charset="-128"/>
              </a:rPr>
              <a:t>当要綱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は、公社ホームページ（</a:t>
            </a:r>
            <a:r>
              <a:rPr lang="en-US" altLang="ja-JP" sz="700" dirty="0">
                <a:latin typeface="HGSｺﾞｼｯｸM" pitchFamily="50" charset="-128"/>
                <a:ea typeface="HGSｺﾞｼｯｸM" pitchFamily="50" charset="-128"/>
              </a:rPr>
              <a:t>http://www.tokyo-kosha.or.jp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）より閲覧及び</a:t>
            </a:r>
            <a:endParaRPr lang="en-US" altLang="ja-JP" sz="700" dirty="0">
              <a:latin typeface="HGSｺﾞｼｯｸM" pitchFamily="50" charset="-128"/>
              <a:ea typeface="HGSｺﾞｼｯｸM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ダウンロードすることが</a:t>
            </a:r>
            <a:r>
              <a:rPr lang="ja-JP" altLang="en-US" sz="700" dirty="0">
                <a:latin typeface="HGSｺﾞｼｯｸM" pitchFamily="50" charset="-128"/>
                <a:ea typeface="HGSｺﾞｼｯｸM" pitchFamily="50" charset="-128"/>
              </a:rPr>
              <a:t>でき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ますので</a:t>
            </a:r>
            <a:r>
              <a:rPr lang="ja-JP" altLang="en-US" sz="700" dirty="0">
                <a:latin typeface="HGSｺﾞｼｯｸM" pitchFamily="50" charset="-128"/>
                <a:ea typeface="HGSｺﾞｼｯｸM" pitchFamily="50" charset="-128"/>
              </a:rPr>
              <a:t>あわ</a:t>
            </a:r>
            <a:r>
              <a:rPr lang="ja-JP" altLang="ja-JP" sz="700" dirty="0">
                <a:latin typeface="HGSｺﾞｼｯｸM" pitchFamily="50" charset="-128"/>
                <a:ea typeface="HGSｺﾞｼｯｸM" pitchFamily="50" charset="-128"/>
              </a:rPr>
              <a:t>せてご参照ください。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40064" y="8088036"/>
            <a:ext cx="6408712" cy="8509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</a:pPr>
            <a:endParaRPr lang="en-US" altLang="ja-JP" sz="1000" dirty="0" smtClean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ja-JP" sz="1000" dirty="0" smtClean="0">
                <a:latin typeface="HGSｺﾞｼｯｸM" pitchFamily="50" charset="-128"/>
                <a:ea typeface="HGSｺﾞｼｯｸM" pitchFamily="50" charset="-128"/>
              </a:rPr>
              <a:t>□お問合せ</a:t>
            </a: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・申込書送付先□</a:t>
            </a:r>
          </a:p>
          <a:p>
            <a:pPr>
              <a:spcBef>
                <a:spcPct val="0"/>
              </a:spcBef>
            </a:pP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公益財団法人 東京都中小企業振興公社　事業戦略</a:t>
            </a:r>
            <a:r>
              <a:rPr lang="ja-JP" altLang="en-US" sz="1000" dirty="0">
                <a:latin typeface="HGSｺﾞｼｯｸM" pitchFamily="50" charset="-128"/>
                <a:ea typeface="HGSｺﾞｼｯｸM" pitchFamily="50" charset="-128"/>
              </a:rPr>
              <a:t>部　経営戦略課</a:t>
            </a: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　担当</a:t>
            </a:r>
            <a:r>
              <a:rPr lang="ja-JP" altLang="ja-JP" sz="1000" dirty="0" smtClean="0">
                <a:latin typeface="HGSｺﾞｼｯｸM" pitchFamily="50" charset="-128"/>
                <a:ea typeface="HGSｺﾞｼｯｸM" pitchFamily="50" charset="-128"/>
              </a:rPr>
              <a:t>：</a:t>
            </a:r>
            <a:r>
              <a:rPr lang="ja-JP" altLang="en-US" sz="1000" dirty="0" smtClean="0">
                <a:latin typeface="HGSｺﾞｼｯｸM" pitchFamily="50" charset="-128"/>
                <a:ea typeface="HGSｺﾞｼｯｸM" pitchFamily="50" charset="-128"/>
              </a:rPr>
              <a:t>蒲池、島田、尾花</a:t>
            </a:r>
            <a:endParaRPr lang="ja-JP" altLang="ja-JP" sz="1000" dirty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Bef>
                <a:spcPct val="0"/>
              </a:spcBef>
            </a:pP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〒</a:t>
            </a:r>
            <a:r>
              <a:rPr lang="en-US" altLang="ja-JP" sz="1000" dirty="0">
                <a:latin typeface="HGSｺﾞｼｯｸM" pitchFamily="50" charset="-128"/>
                <a:ea typeface="HGSｺﾞｼｯｸM" pitchFamily="50" charset="-128"/>
              </a:rPr>
              <a:t>101-0024</a:t>
            </a:r>
            <a:r>
              <a:rPr lang="ja-JP" altLang="en-US" sz="1000" dirty="0">
                <a:latin typeface="HGSｺﾞｼｯｸM" pitchFamily="50" charset="-128"/>
                <a:ea typeface="HGSｺﾞｼｯｸM" pitchFamily="50" charset="-128"/>
              </a:rPr>
              <a:t>　東京都千代田区神田和泉町</a:t>
            </a:r>
            <a:r>
              <a:rPr lang="en-US" altLang="ja-JP" sz="1000" dirty="0">
                <a:latin typeface="HGSｺﾞｼｯｸM" pitchFamily="50" charset="-128"/>
                <a:ea typeface="HGSｺﾞｼｯｸM" pitchFamily="50" charset="-128"/>
              </a:rPr>
              <a:t>1-13</a:t>
            </a:r>
            <a:r>
              <a:rPr lang="ja-JP" altLang="en-US" sz="1000" dirty="0">
                <a:latin typeface="HGSｺﾞｼｯｸM" pitchFamily="50" charset="-128"/>
                <a:ea typeface="HGSｺﾞｼｯｸM" pitchFamily="50" charset="-128"/>
              </a:rPr>
              <a:t>　住友商事神田和泉町ビル</a:t>
            </a:r>
            <a:r>
              <a:rPr lang="en-US" altLang="ja-JP" sz="1000" dirty="0">
                <a:latin typeface="HGSｺﾞｼｯｸM" pitchFamily="50" charset="-128"/>
                <a:ea typeface="HGSｺﾞｼｯｸM" pitchFamily="50" charset="-128"/>
              </a:rPr>
              <a:t>9F</a:t>
            </a:r>
            <a:endParaRPr lang="ja-JP" altLang="ja-JP" sz="1000" dirty="0">
              <a:latin typeface="HGSｺﾞｼｯｸM" pitchFamily="50" charset="-128"/>
              <a:ea typeface="HGSｺﾞｼｯｸM" pitchFamily="50" charset="-128"/>
            </a:endParaRPr>
          </a:p>
          <a:p>
            <a:pPr>
              <a:spcBef>
                <a:spcPct val="0"/>
              </a:spcBef>
            </a:pPr>
            <a:r>
              <a:rPr lang="en-US" altLang="ja-JP" sz="1000" dirty="0" smtClean="0">
                <a:latin typeface="HGSｺﾞｼｯｸM" pitchFamily="50" charset="-128"/>
                <a:ea typeface="HGSｺﾞｼｯｸM" pitchFamily="50" charset="-128"/>
              </a:rPr>
              <a:t>TEL:03-5822-7250</a:t>
            </a: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en-US" altLang="ja-JP" sz="1000" dirty="0">
                <a:latin typeface="HGSｺﾞｼｯｸM" pitchFamily="50" charset="-128"/>
                <a:ea typeface="HGSｺﾞｼｯｸM" pitchFamily="50" charset="-128"/>
              </a:rPr>
              <a:t>FAX:03-5822-7233</a:t>
            </a:r>
            <a:r>
              <a:rPr lang="ja-JP" altLang="ja-JP" sz="10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en-US" altLang="ja-JP" sz="1000" dirty="0" smtClean="0">
                <a:latin typeface="HGSｺﾞｼｯｸM" pitchFamily="50" charset="-128"/>
                <a:ea typeface="HGSｺﾞｼｯｸM" pitchFamily="50" charset="-128"/>
              </a:rPr>
              <a:t>E-mail</a:t>
            </a:r>
            <a:r>
              <a:rPr lang="ja-JP" altLang="en-US" sz="1000" dirty="0" smtClean="0">
                <a:latin typeface="HGSｺﾞｼｯｸM" pitchFamily="50" charset="-128"/>
                <a:ea typeface="HGSｺﾞｼｯｸM" pitchFamily="50" charset="-128"/>
              </a:rPr>
              <a:t>：</a:t>
            </a:r>
            <a:r>
              <a:rPr lang="en-US" altLang="ja-JP" sz="1000" dirty="0" smtClean="0">
                <a:latin typeface="HGSｺﾞｼｯｸM" pitchFamily="50" charset="-128"/>
                <a:ea typeface="HGSｺﾞｼｯｸM" pitchFamily="50" charset="-128"/>
              </a:rPr>
              <a:t>seisansei@tokyo-kosha.or.jp</a:t>
            </a:r>
          </a:p>
          <a:p>
            <a:pPr>
              <a:spcBef>
                <a:spcPct val="0"/>
              </a:spcBef>
            </a:pPr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申込みＵＲＬ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>
              <a:defRPr/>
            </a:pPr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0" y="107504"/>
            <a:ext cx="6857999" cy="4635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2F2F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74295" tIns="8890" rIns="74295" bIns="889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7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7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ＦＡＸまたはメールにてお申込ください。</a:t>
            </a:r>
            <a:r>
              <a:rPr lang="en-US" altLang="ja-JP" sz="1800" dirty="0" smtClean="0">
                <a:solidFill>
                  <a:schemeClr val="bg1"/>
                </a:solidFill>
                <a:latin typeface="Arial Black" pitchFamily="34" charset="0"/>
              </a:rPr>
              <a:t>FAX</a:t>
            </a:r>
            <a:r>
              <a:rPr lang="ja-JP" altLang="en-US" sz="1800" dirty="0">
                <a:solidFill>
                  <a:schemeClr val="bg1"/>
                </a:solidFill>
                <a:latin typeface="Arial Black" pitchFamily="34" charset="0"/>
              </a:rPr>
              <a:t>　</a:t>
            </a:r>
            <a:r>
              <a:rPr lang="en-US" altLang="ja-JP" sz="1800" dirty="0" smtClean="0">
                <a:solidFill>
                  <a:schemeClr val="bg1"/>
                </a:solidFill>
                <a:latin typeface="Arial Black" pitchFamily="34" charset="0"/>
              </a:rPr>
              <a:t>03-5822-7233</a:t>
            </a:r>
            <a:endParaRPr lang="ja-JP" altLang="ja-JP" sz="1800" dirty="0">
              <a:solidFill>
                <a:schemeClr val="bg1"/>
              </a:solidFill>
            </a:endParaRPr>
          </a:p>
        </p:txBody>
      </p:sp>
      <p:pic>
        <p:nvPicPr>
          <p:cNvPr id="23" name="図 10" descr="\\Tkkdfs01\公社文書\100_企画管理部\000_共通\020_企画課広報情報係\050 広報\ビジネスチャンスナビ公社内制作物バナー\入稿データ（バージョン別）\jpgファイル\★ﾅﾋﾞ2020PRﾌﾚｰｽﾞﾃﾞｰﾀ(B-1).jpg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59" y="7781943"/>
            <a:ext cx="282098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5136" y="5423458"/>
            <a:ext cx="3066288" cy="179317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2944" y="7230776"/>
            <a:ext cx="2785095" cy="575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6394</TotalTime>
  <Words>189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申込み方法　本申込み用紙をＦＡＸにて送付、または公社ホームページからお申込みください。 受　講　証　受講証は発行いたしません。また、申込後の確認連絡は差上げておりません。                   申込み後は、当日直接会場までお越しください。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中小企業が成功する 「人事評価制度」の構築と運用</dc:title>
  <dc:creator>Hijiri</dc:creator>
  <cp:lastModifiedBy>蒲池 正経</cp:lastModifiedBy>
  <cp:revision>73</cp:revision>
  <cp:lastPrinted>2018-03-22T13:33:09Z</cp:lastPrinted>
  <dcterms:created xsi:type="dcterms:W3CDTF">2016-11-10T13:48:04Z</dcterms:created>
  <dcterms:modified xsi:type="dcterms:W3CDTF">2019-02-07T01:26:52Z</dcterms:modified>
</cp:coreProperties>
</file>